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AB564-BE3B-4EEF-866C-0D91094F3C3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EE16C-A790-4403-BCF2-6B51CBB86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24200"/>
            <a:ext cx="7772400" cy="28194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UVAS Examination </a:t>
            </a:r>
            <a:r>
              <a:rPr lang="en-US" sz="4900" b="1" dirty="0" smtClean="0"/>
              <a:t>System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dirty="0" smtClean="0"/>
              <a:t>Observations and suggestions</a:t>
            </a:r>
            <a:br>
              <a:rPr lang="en-US" dirty="0" smtClean="0"/>
            </a:br>
            <a:r>
              <a:rPr lang="en-US" sz="2700" dirty="0" smtClean="0"/>
              <a:t>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b="1" dirty="0" smtClean="0"/>
              <a:t>Dr</a:t>
            </a:r>
            <a:r>
              <a:rPr lang="en-US" sz="3100" b="1" dirty="0" smtClean="0"/>
              <a:t>. </a:t>
            </a:r>
            <a:r>
              <a:rPr lang="en-US" sz="3100" b="1" dirty="0" err="1" smtClean="0"/>
              <a:t>Dawar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Hameed</a:t>
            </a:r>
            <a:r>
              <a:rPr lang="en-US" sz="3100" b="1" dirty="0" smtClean="0"/>
              <a:t> Mughal</a:t>
            </a:r>
            <a:br>
              <a:rPr lang="en-US" sz="3100" b="1" dirty="0" smtClean="0"/>
            </a:br>
            <a:r>
              <a:rPr lang="en-US" sz="3100" b="1" dirty="0" smtClean="0"/>
              <a:t>Director QEC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400" b="1" dirty="0" smtClean="0"/>
              <a:t>(April 20, </a:t>
            </a:r>
            <a:r>
              <a:rPr lang="en-US" sz="2400" b="1" dirty="0" smtClean="0"/>
              <a:t>2013)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Objective Papers (OP) </a:t>
            </a:r>
            <a:r>
              <a:rPr lang="en-US" sz="3200" b="1" dirty="0" smtClean="0">
                <a:solidFill>
                  <a:srgbClr val="0070C0"/>
                </a:solidFill>
              </a:rPr>
              <a:t>(observations)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The subjective Paper (SP) was printed at the end of the OP. </a:t>
            </a:r>
            <a:r>
              <a:rPr lang="en-US" sz="2400" dirty="0" smtClean="0"/>
              <a:t>(Students </a:t>
            </a:r>
            <a:r>
              <a:rPr lang="en-US" sz="2400" dirty="0"/>
              <a:t>were supposed to submit OP with </a:t>
            </a:r>
            <a:r>
              <a:rPr lang="en-US" sz="2400" dirty="0" smtClean="0"/>
              <a:t>Answer sheets, which provides </a:t>
            </a:r>
            <a:r>
              <a:rPr lang="en-US" sz="2400" dirty="0"/>
              <a:t>more time span to </a:t>
            </a:r>
            <a:r>
              <a:rPr lang="en-US" sz="2400" dirty="0" smtClean="0"/>
              <a:t>students </a:t>
            </a:r>
            <a:r>
              <a:rPr lang="en-US" sz="2400" dirty="0"/>
              <a:t>to ask the answers from class mates</a:t>
            </a:r>
            <a:r>
              <a:rPr lang="en-US" sz="2400" dirty="0" smtClean="0"/>
              <a:t>)</a:t>
            </a:r>
            <a:endParaRPr lang="en-US" sz="2400" dirty="0"/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Allotted </a:t>
            </a:r>
            <a:r>
              <a:rPr lang="en-US" dirty="0"/>
              <a:t>time for OP was more than needed. </a:t>
            </a:r>
            <a:r>
              <a:rPr lang="en-US" sz="2400" dirty="0"/>
              <a:t>(Example:  for 15 MCQs 25 minutes etc</a:t>
            </a:r>
            <a:r>
              <a:rPr lang="en-US" sz="240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Bold markers were used in solving </a:t>
            </a:r>
            <a:r>
              <a:rPr lang="en-US" dirty="0" smtClean="0"/>
              <a:t>OP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Faculty had mostly one </a:t>
            </a:r>
            <a:r>
              <a:rPr lang="en-US" dirty="0"/>
              <a:t>OP </a:t>
            </a:r>
            <a:r>
              <a:rPr lang="en-US" dirty="0" smtClean="0"/>
              <a:t>for distribution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</a:rPr>
              <a:t>Objective Papers (OP) suggestions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Separate </a:t>
            </a:r>
            <a:r>
              <a:rPr lang="en-US" dirty="0"/>
              <a:t> distribution of Objective and Subjective </a:t>
            </a:r>
            <a:r>
              <a:rPr lang="en-US" dirty="0" smtClean="0"/>
              <a:t>papers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If prepared </a:t>
            </a:r>
            <a:r>
              <a:rPr lang="en-US" dirty="0"/>
              <a:t>only one OP, then statements sequence of </a:t>
            </a:r>
            <a:r>
              <a:rPr lang="en-US" dirty="0" smtClean="0"/>
              <a:t>each part </a:t>
            </a:r>
            <a:r>
              <a:rPr lang="en-US" dirty="0"/>
              <a:t>may be </a:t>
            </a:r>
            <a:r>
              <a:rPr lang="en-US" dirty="0" smtClean="0"/>
              <a:t>rearranged/changed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Allotted </a:t>
            </a:r>
            <a:r>
              <a:rPr lang="en-US" dirty="0"/>
              <a:t>time for OP should be considered/calculated as per paper (Easy to conceptual papers</a:t>
            </a:r>
            <a:r>
              <a:rPr lang="en-US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Do </a:t>
            </a:r>
            <a:r>
              <a:rPr lang="en-US" dirty="0"/>
              <a:t>not allow </a:t>
            </a:r>
            <a:r>
              <a:rPr lang="en-US" dirty="0" smtClean="0"/>
              <a:t>to </a:t>
            </a:r>
            <a:r>
              <a:rPr lang="en-US" dirty="0"/>
              <a:t>use Bold markers for </a:t>
            </a:r>
            <a:r>
              <a:rPr lang="en-US" dirty="0" smtClean="0"/>
              <a:t>correction options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in </a:t>
            </a:r>
            <a:r>
              <a:rPr lang="en-US" dirty="0" err="1"/>
              <a:t>Therio</a:t>
            </a:r>
            <a:r>
              <a:rPr lang="en-US" dirty="0"/>
              <a:t>/ </a:t>
            </a:r>
            <a:r>
              <a:rPr lang="en-US" dirty="0" err="1"/>
              <a:t>Patho</a:t>
            </a:r>
            <a:r>
              <a:rPr lang="en-US" dirty="0"/>
              <a:t>/Anatomy Lecture </a:t>
            </a:r>
            <a:r>
              <a:rPr lang="en-US" dirty="0" smtClean="0"/>
              <a:t>Halls, seats in ascending orders allow </a:t>
            </a:r>
            <a:r>
              <a:rPr lang="en-US" dirty="0"/>
              <a:t>them to look at the front seat student’s </a:t>
            </a:r>
            <a:r>
              <a:rPr lang="en-US" dirty="0" smtClean="0"/>
              <a:t>paper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Examination Halls </a:t>
            </a:r>
            <a:r>
              <a:rPr lang="en-US" sz="3600" b="1" dirty="0" smtClean="0">
                <a:solidFill>
                  <a:srgbClr val="0070C0"/>
                </a:solidFill>
              </a:rPr>
              <a:t>(Observations)</a:t>
            </a:r>
            <a:r>
              <a:rPr lang="en-US" sz="3600" dirty="0" smtClean="0">
                <a:solidFill>
                  <a:srgbClr val="0070C0"/>
                </a:solidFill>
              </a:rPr>
              <a:t/>
            </a:r>
            <a:br>
              <a:rPr lang="en-US" sz="3600" dirty="0" smtClean="0">
                <a:solidFill>
                  <a:srgbClr val="0070C0"/>
                </a:solidFill>
              </a:rPr>
            </a:b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Examination </a:t>
            </a:r>
            <a:r>
              <a:rPr lang="en-US" dirty="0"/>
              <a:t>Halls having </a:t>
            </a:r>
            <a:r>
              <a:rPr lang="en-US" dirty="0" smtClean="0"/>
              <a:t> seats </a:t>
            </a:r>
            <a:r>
              <a:rPr lang="en-US" dirty="0"/>
              <a:t>in </a:t>
            </a:r>
            <a:r>
              <a:rPr lang="en-US" dirty="0" smtClean="0"/>
              <a:t>ascending order </a:t>
            </a:r>
            <a:r>
              <a:rPr lang="en-US" dirty="0"/>
              <a:t>are not suitable for </a:t>
            </a:r>
            <a:r>
              <a:rPr lang="en-US" dirty="0" smtClean="0"/>
              <a:t>OP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Auditorium </a:t>
            </a:r>
            <a:r>
              <a:rPr lang="en-US" dirty="0"/>
              <a:t>is not a suitable place for examination, as students can not be invigilated </a:t>
            </a:r>
            <a:r>
              <a:rPr lang="en-US" dirty="0" smtClean="0"/>
              <a:t>properly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keep mobile phones with them during examination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Students entry in the examination </a:t>
            </a:r>
            <a:r>
              <a:rPr lang="en-US" dirty="0"/>
              <a:t>hall without ID Cards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Invigilation </a:t>
            </a:r>
            <a:r>
              <a:rPr lang="en-US" dirty="0"/>
              <a:t>was also done by supporting staff ( admin/lab staff)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</a:t>
            </a:r>
            <a:r>
              <a:rPr lang="en-US" dirty="0"/>
              <a:t>of invigilation (faculty)  staff in the </a:t>
            </a:r>
            <a:r>
              <a:rPr lang="en-US" dirty="0" smtClean="0"/>
              <a:t>hall (exam is conducted at more than one place)</a:t>
            </a:r>
            <a:endParaRPr lang="en-US" dirty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Examination Halls </a:t>
            </a:r>
            <a:r>
              <a:rPr lang="en-US" sz="3600" b="1" dirty="0" smtClean="0">
                <a:solidFill>
                  <a:srgbClr val="0070C0"/>
                </a:solidFill>
              </a:rPr>
              <a:t>(suggestions)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Students seats must be at the same level </a:t>
            </a:r>
            <a:r>
              <a:rPr lang="en-US" sz="2400" dirty="0" smtClean="0"/>
              <a:t>(not in ascending order as in </a:t>
            </a:r>
            <a:r>
              <a:rPr lang="en-US" sz="2400" dirty="0" err="1" smtClean="0"/>
              <a:t>Therio</a:t>
            </a:r>
            <a:r>
              <a:rPr lang="en-US" sz="2400" dirty="0" smtClean="0"/>
              <a:t>/Anatomy </a:t>
            </a:r>
            <a:r>
              <a:rPr lang="en-US" sz="2400" dirty="0"/>
              <a:t>lecture hall)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proper Examination hall of minimum 300 seats must be planned for future exams at Main and Ravi campuses.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Auditorium </a:t>
            </a:r>
            <a:r>
              <a:rPr lang="en-US" dirty="0"/>
              <a:t>may not be used as examination center in future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Strictly </a:t>
            </a:r>
            <a:r>
              <a:rPr lang="en-US" dirty="0"/>
              <a:t>impose penalties to </a:t>
            </a:r>
            <a:r>
              <a:rPr lang="en-US" dirty="0" smtClean="0"/>
              <a:t>mobile </a:t>
            </a:r>
            <a:r>
              <a:rPr lang="en-US" dirty="0"/>
              <a:t>phone possessors.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</a:t>
            </a:r>
            <a:r>
              <a:rPr lang="en-US" dirty="0"/>
              <a:t>entry in exam hall without ID card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Invigilation </a:t>
            </a:r>
            <a:r>
              <a:rPr lang="en-US" dirty="0"/>
              <a:t>must be done by the notified staff only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Answer Sheets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pPr marL="514350" indent="-514350" algn="just">
              <a:buNone/>
            </a:pPr>
            <a:r>
              <a:rPr lang="en-US" dirty="0" smtClean="0"/>
              <a:t>	Name </a:t>
            </a:r>
            <a:r>
              <a:rPr lang="en-US" dirty="0"/>
              <a:t>of the students should not be written </a:t>
            </a:r>
            <a:r>
              <a:rPr lang="en-US" dirty="0" smtClean="0"/>
              <a:t>on answer sheet or OP. </a:t>
            </a:r>
            <a:r>
              <a:rPr lang="en-US" dirty="0"/>
              <a:t>Only registration number and group etc  </a:t>
            </a:r>
            <a:r>
              <a:rPr lang="en-US" dirty="0" smtClean="0"/>
              <a:t>may be </a:t>
            </a:r>
            <a:r>
              <a:rPr lang="en-US" dirty="0"/>
              <a:t>mentioned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Miscellaneous Suggestions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398463" indent="-398463">
              <a:buFont typeface="+mj-lt"/>
              <a:buAutoNum type="arabicPeriod"/>
            </a:pPr>
            <a:r>
              <a:rPr lang="en-US" sz="7400" dirty="0" smtClean="0"/>
              <a:t>The </a:t>
            </a:r>
            <a:r>
              <a:rPr lang="en-US" sz="7400" dirty="0"/>
              <a:t>examinations </a:t>
            </a:r>
            <a:r>
              <a:rPr lang="en-US" sz="7400" dirty="0" smtClean="0"/>
              <a:t>may be conducted </a:t>
            </a:r>
            <a:r>
              <a:rPr lang="en-US" sz="7400" dirty="0"/>
              <a:t>under COE and </a:t>
            </a:r>
            <a:r>
              <a:rPr lang="en-US" sz="7400" dirty="0" smtClean="0"/>
              <a:t>invigilation staff </a:t>
            </a:r>
            <a:r>
              <a:rPr lang="en-US" sz="7400" dirty="0"/>
              <a:t>may be notified by COE for uniformity in Exam  </a:t>
            </a:r>
            <a:endParaRPr lang="en-US" sz="7400" dirty="0" smtClean="0"/>
          </a:p>
          <a:p>
            <a:pPr marL="398463" indent="-398463">
              <a:buFont typeface="+mj-lt"/>
              <a:buAutoNum type="arabicPeriod"/>
            </a:pPr>
            <a:r>
              <a:rPr lang="en-US" sz="7400" dirty="0" smtClean="0"/>
              <a:t>Date </a:t>
            </a:r>
            <a:r>
              <a:rPr lang="en-US" sz="7400" dirty="0"/>
              <a:t>sheet (</a:t>
            </a:r>
            <a:r>
              <a:rPr lang="en-US" sz="7400" dirty="0" smtClean="0"/>
              <a:t>Theory/</a:t>
            </a:r>
            <a:r>
              <a:rPr lang="en-US" sz="7400" dirty="0" err="1" smtClean="0"/>
              <a:t>practicals</a:t>
            </a:r>
            <a:r>
              <a:rPr lang="en-US" sz="7400" dirty="0"/>
              <a:t>) should be </a:t>
            </a:r>
            <a:r>
              <a:rPr lang="en-US" sz="7400" dirty="0" smtClean="0"/>
              <a:t>responsibility </a:t>
            </a:r>
            <a:r>
              <a:rPr lang="en-US" sz="7400" dirty="0"/>
              <a:t>of </a:t>
            </a:r>
            <a:r>
              <a:rPr lang="en-US" sz="7400" dirty="0" smtClean="0"/>
              <a:t>COE , that may be available 2-3 weeks before the examinations start</a:t>
            </a:r>
            <a:r>
              <a:rPr lang="en-US" sz="7400" dirty="0"/>
              <a:t> </a:t>
            </a:r>
            <a:endParaRPr lang="en-US" sz="7400" dirty="0" smtClean="0"/>
          </a:p>
          <a:p>
            <a:pPr marL="398463" indent="-398463">
              <a:buFont typeface="+mj-lt"/>
              <a:buAutoNum type="arabicPeriod"/>
            </a:pPr>
            <a:r>
              <a:rPr lang="en-US" sz="7400" dirty="0" smtClean="0"/>
              <a:t>Three </a:t>
            </a:r>
            <a:r>
              <a:rPr lang="en-US" sz="7400" dirty="0"/>
              <a:t>papers of each course may be prepared by three different examiners from the whole course </a:t>
            </a:r>
            <a:r>
              <a:rPr lang="en-US" sz="7400" dirty="0" smtClean="0"/>
              <a:t>and final</a:t>
            </a:r>
            <a:r>
              <a:rPr lang="en-US" sz="7400" dirty="0"/>
              <a:t> </a:t>
            </a:r>
            <a:r>
              <a:rPr lang="en-US" sz="7400" dirty="0" smtClean="0"/>
              <a:t>selection of the paper </a:t>
            </a:r>
            <a:r>
              <a:rPr lang="en-US" sz="7400" dirty="0"/>
              <a:t>may be </a:t>
            </a:r>
            <a:r>
              <a:rPr lang="en-US" sz="7400" dirty="0" smtClean="0"/>
              <a:t>the responsibility of COE. </a:t>
            </a:r>
          </a:p>
          <a:p>
            <a:pPr marL="798513" lvl="1" indent="-398463"/>
            <a:r>
              <a:rPr lang="en-US" sz="7400" dirty="0" smtClean="0"/>
              <a:t>This </a:t>
            </a:r>
            <a:r>
              <a:rPr lang="en-US" sz="7400" dirty="0"/>
              <a:t>practice </a:t>
            </a:r>
            <a:r>
              <a:rPr lang="en-US" sz="7400" dirty="0" smtClean="0"/>
              <a:t>may change </a:t>
            </a:r>
            <a:r>
              <a:rPr lang="en-US" sz="7400" dirty="0"/>
              <a:t>the mind set of </a:t>
            </a:r>
            <a:r>
              <a:rPr lang="en-US" sz="7400" dirty="0" smtClean="0"/>
              <a:t>the students </a:t>
            </a:r>
            <a:r>
              <a:rPr lang="en-US" sz="7400" dirty="0"/>
              <a:t>and teachers and they will prepare/deliver thorough course.</a:t>
            </a:r>
          </a:p>
          <a:p>
            <a:pPr marL="398463" indent="-398463">
              <a:buFont typeface="+mj-lt"/>
              <a:buAutoNum type="arabicPeriod"/>
            </a:pPr>
            <a:r>
              <a:rPr lang="en-US" sz="7400" dirty="0" smtClean="0"/>
              <a:t>Papers </a:t>
            </a:r>
            <a:r>
              <a:rPr lang="en-US" sz="7400" dirty="0"/>
              <a:t>for marking may be issued confidentially to anyone of the examiners by </a:t>
            </a:r>
            <a:r>
              <a:rPr lang="en-US" sz="7400" dirty="0" smtClean="0"/>
              <a:t>COE. </a:t>
            </a:r>
            <a:r>
              <a:rPr lang="en-US" sz="7400" dirty="0"/>
              <a:t>This practice </a:t>
            </a:r>
            <a:r>
              <a:rPr lang="en-US" sz="7400" dirty="0" smtClean="0"/>
              <a:t>will minimize </a:t>
            </a:r>
            <a:r>
              <a:rPr lang="en-US" sz="7400" dirty="0"/>
              <a:t>illegal/ biased/ favors culture </a:t>
            </a:r>
          </a:p>
          <a:p>
            <a:pPr marL="398463" indent="-398463">
              <a:buFont typeface="+mj-lt"/>
              <a:buAutoNum type="arabicPeriod"/>
            </a:pPr>
            <a:endParaRPr lang="en-US" sz="7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0070C0"/>
                </a:solidFill>
              </a:rPr>
              <a:t>Miscellaneous Suggestions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8463" indent="-398463">
              <a:buFont typeface="+mj-lt"/>
              <a:buAutoNum type="arabicPeriod" startAt="5"/>
            </a:pPr>
            <a:r>
              <a:rPr lang="en-US" sz="2400" dirty="0" smtClean="0"/>
              <a:t>Final term Papers showing to students delays/disturbs marking and delays in result submission on due date. It needs to be avoided   </a:t>
            </a:r>
          </a:p>
          <a:p>
            <a:pPr marL="398463" indent="-398463">
              <a:buFont typeface="+mj-lt"/>
              <a:buAutoNum type="arabicPeriod" startAt="5"/>
            </a:pPr>
            <a:r>
              <a:rPr lang="en-US" sz="2400" dirty="0" smtClean="0"/>
              <a:t>The COE must train invigilation staff for unfair mean cases</a:t>
            </a:r>
          </a:p>
          <a:p>
            <a:pPr marL="398463" indent="-398463">
              <a:buFont typeface="+mj-lt"/>
              <a:buAutoNum type="arabicPeriod" startAt="5"/>
            </a:pPr>
            <a:r>
              <a:rPr lang="en-US" sz="2400" dirty="0" smtClean="0"/>
              <a:t>Classes during Mid term Examinations may be planned </a:t>
            </a:r>
            <a:r>
              <a:rPr lang="en-US" sz="2400" b="1" dirty="0" smtClean="0"/>
              <a:t>If possible, </a:t>
            </a:r>
            <a:r>
              <a:rPr lang="en-US" sz="2400" dirty="0" smtClean="0"/>
              <a:t>there should be no class during mid term exam</a:t>
            </a:r>
          </a:p>
          <a:p>
            <a:pPr marL="398463" indent="-398463">
              <a:buFont typeface="+mj-lt"/>
              <a:buAutoNum type="arabicPeriod" startAt="5"/>
            </a:pPr>
            <a:r>
              <a:rPr lang="en-US" sz="2400" dirty="0" smtClean="0"/>
              <a:t>The COE may have adequate manpower and place to meet the current needs </a:t>
            </a:r>
            <a:r>
              <a:rPr lang="en-US" sz="2400" smtClean="0"/>
              <a:t>of all </a:t>
            </a:r>
            <a:r>
              <a:rPr lang="en-US" sz="2400" dirty="0" smtClean="0"/>
              <a:t>programs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218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UVAS Examination System Observations and suggestions By  Dr. Dawar Hameed Mughal Director QEC (April 20, 2013) </vt:lpstr>
      <vt:lpstr>Objective Papers (OP) (observations)</vt:lpstr>
      <vt:lpstr>Objective Papers (OP) suggestions</vt:lpstr>
      <vt:lpstr>Examination Halls (Observations) </vt:lpstr>
      <vt:lpstr>Examination Halls (suggestions) </vt:lpstr>
      <vt:lpstr>Answer Sheets </vt:lpstr>
      <vt:lpstr>Miscellaneous Suggestions</vt:lpstr>
      <vt:lpstr>Miscellaneous Suggestions</vt:lpstr>
    </vt:vector>
  </TitlesOfParts>
  <Company>uvas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UVAS Examination System</dc:title>
  <dc:creator>admin</dc:creator>
  <cp:lastModifiedBy>admin</cp:lastModifiedBy>
  <cp:revision>19</cp:revision>
  <dcterms:created xsi:type="dcterms:W3CDTF">2013-04-19T06:00:23Z</dcterms:created>
  <dcterms:modified xsi:type="dcterms:W3CDTF">2013-10-26T03:49:33Z</dcterms:modified>
</cp:coreProperties>
</file>