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2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360 Days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50 days</c:v>
                </c:pt>
                <c:pt idx="1">
                  <c:v>50 days</c:v>
                </c:pt>
                <c:pt idx="2">
                  <c:v>50 days</c:v>
                </c:pt>
                <c:pt idx="3">
                  <c:v>60 days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2.2000000000000002</c:v>
                </c:pt>
                <c:pt idx="2">
                  <c:v>0.5</c:v>
                </c:pt>
                <c:pt idx="3">
                  <c:v>1.5</c:v>
                </c:pt>
              </c:numCache>
            </c:numRef>
          </c:val>
        </c:ser>
        <c:marker val="1"/>
        <c:axId val="55009664"/>
        <c:axId val="55011200"/>
      </c:lineChart>
      <c:catAx>
        <c:axId val="55009664"/>
        <c:scaling>
          <c:orientation val="minMax"/>
        </c:scaling>
        <c:axPos val="b"/>
        <c:majorTickMark val="none"/>
        <c:tickLblPos val="nextTo"/>
        <c:crossAx val="55011200"/>
        <c:crosses val="autoZero"/>
        <c:auto val="1"/>
        <c:lblAlgn val="ctr"/>
        <c:lblOffset val="100"/>
      </c:catAx>
      <c:valAx>
        <c:axId val="55011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500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0.44721</cdr:y>
    </cdr:from>
    <cdr:to>
      <cdr:x>0.62963</cdr:x>
      <cdr:y>0.54823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4114800" y="2024062"/>
          <a:ext cx="1066803" cy="4572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dirty="0" smtClean="0"/>
            <a:t>60 day s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A49A-39AF-4596-ABDC-4DA8CF4F8E2E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30EF0-A2EB-4C27-BCD6-A7D4BD095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30EF0-A2EB-4C27-BCD6-A7D4BD0957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Business in Pakistan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Guest Speaker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Mr. Ajaz Rahim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Executive Director at B.T. Farms &amp; Organique Whole Foods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ORGANIQU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7662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Daily Milk Yield			20 Liters</a:t>
            </a:r>
          </a:p>
          <a:p>
            <a:pPr algn="just">
              <a:buNone/>
            </a:pPr>
            <a:r>
              <a:rPr lang="en-US" dirty="0" smtClean="0"/>
              <a:t>Price of Milk			Rs. 45/-</a:t>
            </a:r>
          </a:p>
          <a:p>
            <a:pPr algn="just">
              <a:buNone/>
            </a:pPr>
            <a:r>
              <a:rPr lang="en-US" dirty="0" smtClean="0"/>
              <a:t>Total Milk Sale			Rs. 900/-</a:t>
            </a:r>
          </a:p>
          <a:p>
            <a:pPr algn="just">
              <a:buNone/>
            </a:pPr>
            <a:r>
              <a:rPr lang="en-US" dirty="0" smtClean="0"/>
              <a:t>Feed Cost				Rs. 450/-</a:t>
            </a:r>
          </a:p>
          <a:p>
            <a:pPr algn="just">
              <a:buNone/>
            </a:pPr>
            <a:r>
              <a:rPr lang="en-US" dirty="0" smtClean="0"/>
              <a:t>Management</a:t>
            </a:r>
          </a:p>
          <a:p>
            <a:pPr algn="just">
              <a:buNone/>
            </a:pPr>
            <a:r>
              <a:rPr lang="en-US" dirty="0" smtClean="0"/>
              <a:t>Medical			</a:t>
            </a:r>
          </a:p>
          <a:p>
            <a:pPr algn="just">
              <a:buNone/>
            </a:pPr>
            <a:r>
              <a:rPr lang="en-US" dirty="0" smtClean="0"/>
              <a:t>Insemination			Rs. 115/-</a:t>
            </a:r>
          </a:p>
          <a:p>
            <a:pPr algn="just">
              <a:buNone/>
            </a:pPr>
            <a:r>
              <a:rPr lang="en-US" dirty="0" smtClean="0"/>
              <a:t>Insurance 				Rs. 35/-</a:t>
            </a:r>
          </a:p>
          <a:p>
            <a:pPr algn="just">
              <a:buNone/>
            </a:pPr>
            <a:r>
              <a:rPr lang="en-US" dirty="0" smtClean="0"/>
              <a:t>Remaining Profit per day	Rs. 300/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Accounts</a:t>
            </a:r>
            <a:endParaRPr lang="en-US" dirty="0"/>
          </a:p>
        </p:txBody>
      </p:sp>
      <p:pic>
        <p:nvPicPr>
          <p:cNvPr id="4" name="Picture 3" descr="DSC_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4227" y="0"/>
            <a:ext cx="1929773" cy="1295400"/>
          </a:xfrm>
          <a:prstGeom prst="rect">
            <a:avLst/>
          </a:prstGeom>
        </p:spPr>
      </p:pic>
      <p:pic>
        <p:nvPicPr>
          <p:cNvPr id="8" name="Picture 7" descr="DSC_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849" y="1295400"/>
            <a:ext cx="1916151" cy="1286256"/>
          </a:xfrm>
          <a:prstGeom prst="rect">
            <a:avLst/>
          </a:prstGeom>
        </p:spPr>
      </p:pic>
      <p:pic>
        <p:nvPicPr>
          <p:cNvPr id="7" name="Picture 6" descr="ORGANIQU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760291"/>
            <a:ext cx="1828800" cy="109770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Electricity				Rs. 70,000/-</a:t>
            </a:r>
          </a:p>
          <a:p>
            <a:r>
              <a:rPr lang="en-US" dirty="0" smtClean="0"/>
              <a:t>Medicine					Rs. 30,000/-</a:t>
            </a:r>
          </a:p>
          <a:p>
            <a:r>
              <a:rPr lang="en-US" dirty="0" smtClean="0"/>
              <a:t>Insemination				Rs. 60,000/-</a:t>
            </a:r>
          </a:p>
          <a:p>
            <a:r>
              <a:rPr lang="en-US" dirty="0" smtClean="0"/>
              <a:t>Repair &amp; Maintenance		Rs. 20,000/-</a:t>
            </a:r>
          </a:p>
          <a:p>
            <a:r>
              <a:rPr lang="en-US" dirty="0" smtClean="0"/>
              <a:t>Salary structure:</a:t>
            </a:r>
          </a:p>
          <a:p>
            <a:r>
              <a:rPr lang="en-US" dirty="0" smtClean="0"/>
              <a:t>8 workers				Rs. 80,000/-</a:t>
            </a:r>
          </a:p>
          <a:p>
            <a:r>
              <a:rPr lang="en-US" dirty="0" smtClean="0"/>
              <a:t>2 Security Guards			Rs. 20,000/-</a:t>
            </a:r>
          </a:p>
          <a:p>
            <a:r>
              <a:rPr lang="en-US" dirty="0" smtClean="0"/>
              <a:t>1 DVM					Rs. 30,000/-</a:t>
            </a:r>
          </a:p>
          <a:p>
            <a:r>
              <a:rPr lang="en-US" dirty="0" smtClean="0"/>
              <a:t>Accountant				Rs. 25,000/-</a:t>
            </a:r>
          </a:p>
          <a:p>
            <a:r>
              <a:rPr lang="en-US" dirty="0" smtClean="0"/>
              <a:t>Total Salaries				Rs. 155,000/-</a:t>
            </a:r>
          </a:p>
          <a:p>
            <a:r>
              <a:rPr lang="en-US" dirty="0" smtClean="0"/>
              <a:t>Total Expenses				</a:t>
            </a:r>
            <a:r>
              <a:rPr lang="en-US" b="1" dirty="0" smtClean="0"/>
              <a:t>Rs. 335,000/-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Cost of Management</a:t>
            </a:r>
            <a:endParaRPr lang="en-US" dirty="0"/>
          </a:p>
        </p:txBody>
      </p:sp>
      <p:pic>
        <p:nvPicPr>
          <p:cNvPr id="4" name="Picture 3" descr="ORGANIQU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60291"/>
            <a:ext cx="1828800" cy="1097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Cycle Graph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09800" y="4114800"/>
            <a:ext cx="2362200" cy="609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 days cycle</a:t>
            </a:r>
            <a:endParaRPr lang="en-US" dirty="0"/>
          </a:p>
        </p:txBody>
      </p:sp>
      <p:pic>
        <p:nvPicPr>
          <p:cNvPr id="5" name="Picture 4" descr="DSC_1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4227" y="0"/>
            <a:ext cx="1929773" cy="1295400"/>
          </a:xfrm>
          <a:prstGeom prst="rect">
            <a:avLst/>
          </a:prstGeom>
        </p:spPr>
      </p:pic>
      <p:pic>
        <p:nvPicPr>
          <p:cNvPr id="8" name="Picture 7" descr="ORGANIQU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760290"/>
            <a:ext cx="1828800" cy="1097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300 days x Rs. 300			Rs.90,000/-</a:t>
            </a:r>
          </a:p>
          <a:p>
            <a:pPr>
              <a:buNone/>
            </a:pPr>
            <a:r>
              <a:rPr lang="en-US" dirty="0" smtClean="0"/>
              <a:t>60 days x Rs. 600			Rs.36,000/- </a:t>
            </a:r>
          </a:p>
          <a:p>
            <a:pPr>
              <a:buNone/>
            </a:pPr>
            <a:r>
              <a:rPr lang="en-US" dirty="0" smtClean="0"/>
              <a:t>Profit					Rs. 54,000/-</a:t>
            </a:r>
          </a:p>
          <a:p>
            <a:pPr>
              <a:buNone/>
            </a:pPr>
            <a:r>
              <a:rPr lang="en-US" dirty="0" smtClean="0"/>
              <a:t>Calf Feed 60 x Rs. 130			Rs. 7,800/-</a:t>
            </a:r>
          </a:p>
          <a:p>
            <a:pPr>
              <a:buNone/>
            </a:pPr>
            <a:r>
              <a:rPr lang="en-US" dirty="0" smtClean="0"/>
              <a:t>Profit					Rs. 46,200/-</a:t>
            </a:r>
          </a:p>
          <a:p>
            <a:pPr>
              <a:buNone/>
            </a:pPr>
            <a:r>
              <a:rPr lang="en-US" dirty="0" smtClean="0"/>
              <a:t>First Insemination 30 x 600		Rs. 18,000/-</a:t>
            </a:r>
          </a:p>
          <a:p>
            <a:pPr>
              <a:buNone/>
            </a:pPr>
            <a:r>
              <a:rPr lang="en-US" dirty="0" smtClean="0"/>
              <a:t>Profit					Rs. 28,200/-</a:t>
            </a:r>
          </a:p>
          <a:p>
            <a:pPr>
              <a:buNone/>
            </a:pPr>
            <a:r>
              <a:rPr lang="en-US" dirty="0" smtClean="0"/>
              <a:t>Second Insemination30x600		Rs. 18,000/-</a:t>
            </a:r>
          </a:p>
          <a:p>
            <a:pPr>
              <a:buNone/>
            </a:pPr>
            <a:r>
              <a:rPr lang="en-US" dirty="0" smtClean="0"/>
              <a:t>Remaining Profit				Rs. 10,200/-</a:t>
            </a:r>
          </a:p>
          <a:p>
            <a:pPr>
              <a:buNone/>
            </a:pPr>
            <a:r>
              <a:rPr lang="en-US" dirty="0" smtClean="0"/>
              <a:t>Depreciation Rs.300,000  / 5 	Rs. 60,000/-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P&amp;L </a:t>
            </a:r>
            <a:endParaRPr lang="en-US" dirty="0"/>
          </a:p>
        </p:txBody>
      </p:sp>
      <p:pic>
        <p:nvPicPr>
          <p:cNvPr id="4" name="Picture 3" descr="ORGANIQU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60290"/>
            <a:ext cx="1828800" cy="1097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en-US" dirty="0" smtClean="0"/>
              <a:t>Biggest business risk is REPRODUCTION</a:t>
            </a:r>
          </a:p>
          <a:p>
            <a:pPr marL="624078" indent="-514350">
              <a:buAutoNum type="arabicPeriod"/>
            </a:pPr>
            <a:r>
              <a:rPr lang="en-US" dirty="0" smtClean="0"/>
              <a:t>Don’t rely on AI, it should be a bonus</a:t>
            </a:r>
          </a:p>
          <a:p>
            <a:pPr marL="624078" indent="-514350">
              <a:buAutoNum type="arabicPeriod"/>
            </a:pPr>
            <a:r>
              <a:rPr lang="en-US" dirty="0" smtClean="0"/>
              <a:t>Priority in feed &amp; management should be to </a:t>
            </a:r>
            <a:r>
              <a:rPr lang="en-US" dirty="0" smtClean="0"/>
              <a:t>aid </a:t>
            </a:r>
            <a:r>
              <a:rPr lang="en-US" dirty="0" smtClean="0"/>
              <a:t>effective reproduction</a:t>
            </a:r>
          </a:p>
          <a:p>
            <a:pPr marL="624078" indent="-514350">
              <a:buAutoNum type="arabicPeriod"/>
            </a:pPr>
            <a:r>
              <a:rPr lang="en-US" dirty="0" smtClean="0"/>
              <a:t>No amount of incremental milk yield is worth compromising on reproduction cycle</a:t>
            </a:r>
          </a:p>
          <a:p>
            <a:pPr marL="624078" indent="-514350">
              <a:buAutoNum type="arabicPeriod"/>
            </a:pPr>
            <a:r>
              <a:rPr lang="en-US" dirty="0" smtClean="0"/>
              <a:t>Don’t fall in love with your cows, cull them efficiently</a:t>
            </a:r>
          </a:p>
          <a:p>
            <a:pPr marL="624078" indent="-514350">
              <a:buAutoNum type="arabicPeriod"/>
            </a:pPr>
            <a:r>
              <a:rPr lang="en-US" dirty="0" smtClean="0"/>
              <a:t>Fix your farm </a:t>
            </a:r>
            <a:r>
              <a:rPr lang="en-US" dirty="0" smtClean="0"/>
              <a:t>size</a:t>
            </a:r>
            <a:r>
              <a:rPr lang="en-US" dirty="0" smtClean="0"/>
              <a:t> </a:t>
            </a:r>
            <a:r>
              <a:rPr lang="en-US" dirty="0" smtClean="0"/>
              <a:t>and sell animals consistently to be known as a breeding farm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Points</a:t>
            </a:r>
            <a:endParaRPr lang="en-US" dirty="0"/>
          </a:p>
        </p:txBody>
      </p:sp>
      <p:pic>
        <p:nvPicPr>
          <p:cNvPr id="4" name="Picture 3" descr="ORGANIQU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943241"/>
            <a:ext cx="1524000" cy="9147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 Far  So Good</a:t>
            </a:r>
            <a:endParaRPr lang="en-US" dirty="0"/>
          </a:p>
        </p:txBody>
      </p:sp>
      <p:pic>
        <p:nvPicPr>
          <p:cNvPr id="7" name="Picture 6" descr="ORGANIQU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5943241"/>
            <a:ext cx="1524000" cy="914758"/>
          </a:xfrm>
          <a:prstGeom prst="rect">
            <a:avLst/>
          </a:prstGeom>
        </p:spPr>
      </p:pic>
      <p:pic>
        <p:nvPicPr>
          <p:cNvPr id="8" name="Content Placeholder 7" descr="falling of a bild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1447800"/>
            <a:ext cx="5114925" cy="4417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RGANIQU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60290"/>
            <a:ext cx="1828800" cy="10977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121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Dairy Business in Pakistan</vt:lpstr>
      <vt:lpstr>Chart of Accounts</vt:lpstr>
      <vt:lpstr>Cost of Management</vt:lpstr>
      <vt:lpstr>Milk Cycle Graph</vt:lpstr>
      <vt:lpstr>P&amp;L </vt:lpstr>
      <vt:lpstr>Key Points</vt:lpstr>
      <vt:lpstr>So  Far  So Good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Industry in Pakistan</dc:title>
  <dc:creator>User</dc:creator>
  <cp:lastModifiedBy>User</cp:lastModifiedBy>
  <cp:revision>30</cp:revision>
  <dcterms:created xsi:type="dcterms:W3CDTF">2006-08-16T00:00:00Z</dcterms:created>
  <dcterms:modified xsi:type="dcterms:W3CDTF">2013-03-11T10:32:38Z</dcterms:modified>
</cp:coreProperties>
</file>