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4" r:id="rId3"/>
    <p:sldId id="276" r:id="rId4"/>
    <p:sldId id="277" r:id="rId5"/>
    <p:sldId id="278" r:id="rId6"/>
    <p:sldId id="279" r:id="rId7"/>
    <p:sldId id="263" r:id="rId8"/>
    <p:sldId id="264" r:id="rId9"/>
    <p:sldId id="266" r:id="rId10"/>
    <p:sldId id="267" r:id="rId11"/>
    <p:sldId id="268" r:id="rId12"/>
    <p:sldId id="258" r:id="rId13"/>
    <p:sldId id="259" r:id="rId14"/>
    <p:sldId id="257" r:id="rId15"/>
    <p:sldId id="262" r:id="rId16"/>
    <p:sldId id="269" r:id="rId17"/>
    <p:sldId id="260" r:id="rId18"/>
    <p:sldId id="261"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732"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Bismillah_Logo"/>
          <p:cNvPicPr>
            <a:picLocks noChangeAspect="1" noChangeArrowheads="1"/>
          </p:cNvPicPr>
          <p:nvPr/>
        </p:nvPicPr>
        <p:blipFill>
          <a:blip r:embed="rId2" cstate="print"/>
          <a:srcRect/>
          <a:stretch>
            <a:fillRect/>
          </a:stretch>
        </p:blipFill>
        <p:spPr bwMode="auto">
          <a:xfrm>
            <a:off x="2590800" y="2209800"/>
            <a:ext cx="3962400" cy="1828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a:bodyPr>
          <a:lstStyle/>
          <a:p>
            <a:pPr lvl="0"/>
            <a:r>
              <a:rPr lang="en-US" sz="3000" dirty="0" smtClean="0"/>
              <a:t>The AT comprises of 2-3 members from within  or outside the university</a:t>
            </a:r>
          </a:p>
          <a:p>
            <a:pPr lvl="0"/>
            <a:r>
              <a:rPr lang="en-US" sz="3000" dirty="0" smtClean="0"/>
              <a:t>The QEC plans and schedules the AT visit</a:t>
            </a:r>
          </a:p>
          <a:p>
            <a:pPr lvl="0"/>
            <a:r>
              <a:rPr lang="en-US" sz="3000" dirty="0" smtClean="0"/>
              <a:t>The  AT  conducts  the  assessment,  submits  a  report  and  presents  its findings in an exit meeting, attended by the QEC, Dean and PT and faculty members</a:t>
            </a:r>
          </a:p>
          <a:p>
            <a:pPr lvl="0"/>
            <a:r>
              <a:rPr lang="en-US" sz="3000" dirty="0" smtClean="0"/>
              <a:t>The  QEC  submit  an  executive  summary  on  the  AT  findings  to  the Vice Chancellor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257800"/>
          </a:xfrm>
        </p:spPr>
        <p:txBody>
          <a:bodyPr>
            <a:noAutofit/>
          </a:bodyPr>
          <a:lstStyle/>
          <a:p>
            <a:pPr lvl="0"/>
            <a:r>
              <a:rPr lang="en-US" sz="3000" dirty="0" smtClean="0"/>
              <a:t>The Department prepare and submit an implementation plan (IP) to QEC based on  the AT findings</a:t>
            </a:r>
          </a:p>
          <a:p>
            <a:pPr lvl="0"/>
            <a:r>
              <a:rPr lang="en-US" sz="3000" dirty="0" smtClean="0"/>
              <a:t>The   QEC   follow   up   on   the IP to   ensure departments  are  adhering  to  the IP  </a:t>
            </a:r>
          </a:p>
          <a:p>
            <a:pPr lvl="0"/>
            <a:r>
              <a:rPr lang="en-US" sz="3000" dirty="0" smtClean="0"/>
              <a:t>The  academic department  must inform  the  QEC  each   time  a   corrective  action  is implemented </a:t>
            </a:r>
          </a:p>
          <a:p>
            <a:r>
              <a:rPr lang="en-US" sz="3000" dirty="0" smtClean="0"/>
              <a:t>QEC review the implementation plan once a semester to assess the progress of IP </a:t>
            </a:r>
            <a:endParaRPr lang="en-US"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0" name="Rectangle 46"/>
          <p:cNvSpPr>
            <a:spLocks/>
          </p:cNvSpPr>
          <p:nvPr/>
        </p:nvSpPr>
        <p:spPr bwMode="auto">
          <a:xfrm>
            <a:off x="3048000" y="569913"/>
            <a:ext cx="3276600" cy="725487"/>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QEC initiates SA through the dean one semester prior to the assessment</a:t>
            </a:r>
          </a:p>
        </p:txBody>
      </p:sp>
      <p:sp>
        <p:nvSpPr>
          <p:cNvPr id="31792" name="Rectangle 48"/>
          <p:cNvSpPr>
            <a:spLocks/>
          </p:cNvSpPr>
          <p:nvPr/>
        </p:nvSpPr>
        <p:spPr bwMode="auto">
          <a:xfrm>
            <a:off x="3048000" y="1676400"/>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Department forms the PT that will be responsible for preparing SAR</a:t>
            </a:r>
          </a:p>
        </p:txBody>
      </p:sp>
      <p:sp>
        <p:nvSpPr>
          <p:cNvPr id="31793" name="Rectangle 49"/>
          <p:cNvSpPr>
            <a:spLocks/>
          </p:cNvSpPr>
          <p:nvPr/>
        </p:nvSpPr>
        <p:spPr bwMode="auto">
          <a:xfrm>
            <a:off x="3048000" y="2828925"/>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QEC reviews the Documentation within one month</a:t>
            </a:r>
          </a:p>
        </p:txBody>
      </p:sp>
      <p:sp>
        <p:nvSpPr>
          <p:cNvPr id="31798" name="AutoShape 54"/>
          <p:cNvSpPr>
            <a:spLocks noChangeArrowheads="1"/>
          </p:cNvSpPr>
          <p:nvPr/>
        </p:nvSpPr>
        <p:spPr bwMode="auto">
          <a:xfrm>
            <a:off x="3657600" y="3810000"/>
            <a:ext cx="1905000" cy="1295400"/>
          </a:xfrm>
          <a:prstGeom prst="diamond">
            <a:avLst/>
          </a:prstGeom>
          <a:noFill/>
          <a:ln w="28575">
            <a:solidFill>
              <a:schemeClr val="hlink"/>
            </a:solidFill>
            <a:miter lim="800000"/>
            <a:headEnd/>
            <a:tailEnd/>
          </a:ln>
          <a:effectLst/>
        </p:spPr>
        <p:txBody>
          <a:bodyPr wrap="none" anchor="ctr"/>
          <a:lstStyle/>
          <a:p>
            <a:pPr algn="ctr" eaLnBrk="0" hangingPunct="0"/>
            <a:r>
              <a:rPr lang="en-US" sz="1400" b="1">
                <a:solidFill>
                  <a:schemeClr val="tx2"/>
                </a:solidFill>
                <a:latin typeface="Verdana" pitchFamily="34" charset="0"/>
              </a:rPr>
              <a:t>SAR Complete</a:t>
            </a:r>
          </a:p>
        </p:txBody>
      </p:sp>
      <p:sp>
        <p:nvSpPr>
          <p:cNvPr id="31799" name="Rectangle 55"/>
          <p:cNvSpPr>
            <a:spLocks/>
          </p:cNvSpPr>
          <p:nvPr/>
        </p:nvSpPr>
        <p:spPr bwMode="auto">
          <a:xfrm>
            <a:off x="2971800" y="5334000"/>
            <a:ext cx="3276600" cy="1219200"/>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The Vice Chancellor / Rector forms the AT in consultation with the concerned dean based on the recommendation of the QEC</a:t>
            </a:r>
          </a:p>
        </p:txBody>
      </p:sp>
      <p:sp>
        <p:nvSpPr>
          <p:cNvPr id="31800" name="Line 56"/>
          <p:cNvSpPr>
            <a:spLocks noChangeShapeType="1"/>
          </p:cNvSpPr>
          <p:nvPr/>
        </p:nvSpPr>
        <p:spPr bwMode="auto">
          <a:xfrm>
            <a:off x="4648200" y="1295400"/>
            <a:ext cx="0" cy="381000"/>
          </a:xfrm>
          <a:prstGeom prst="line">
            <a:avLst/>
          </a:prstGeom>
          <a:noFill/>
          <a:ln w="25400">
            <a:solidFill>
              <a:schemeClr val="tx1"/>
            </a:solidFill>
            <a:round/>
            <a:headEnd/>
            <a:tailEnd type="triangle" w="med" len="med"/>
          </a:ln>
          <a:effectLst/>
        </p:spPr>
        <p:txBody>
          <a:bodyPr/>
          <a:lstStyle/>
          <a:p>
            <a:endParaRPr lang="en-US"/>
          </a:p>
        </p:txBody>
      </p:sp>
      <p:sp>
        <p:nvSpPr>
          <p:cNvPr id="31801" name="Line 57"/>
          <p:cNvSpPr>
            <a:spLocks noChangeShapeType="1"/>
          </p:cNvSpPr>
          <p:nvPr/>
        </p:nvSpPr>
        <p:spPr bwMode="auto">
          <a:xfrm>
            <a:off x="4648200" y="2438400"/>
            <a:ext cx="0" cy="381000"/>
          </a:xfrm>
          <a:prstGeom prst="line">
            <a:avLst/>
          </a:prstGeom>
          <a:noFill/>
          <a:ln w="25400">
            <a:solidFill>
              <a:schemeClr val="tx1"/>
            </a:solidFill>
            <a:round/>
            <a:headEnd/>
            <a:tailEnd type="triangle" w="med" len="med"/>
          </a:ln>
          <a:effectLst/>
        </p:spPr>
        <p:txBody>
          <a:bodyPr/>
          <a:lstStyle/>
          <a:p>
            <a:endParaRPr lang="en-US"/>
          </a:p>
        </p:txBody>
      </p:sp>
      <p:sp>
        <p:nvSpPr>
          <p:cNvPr id="31802" name="Line 58"/>
          <p:cNvSpPr>
            <a:spLocks noChangeShapeType="1"/>
          </p:cNvSpPr>
          <p:nvPr/>
        </p:nvSpPr>
        <p:spPr bwMode="auto">
          <a:xfrm>
            <a:off x="4614863" y="3581400"/>
            <a:ext cx="0" cy="228600"/>
          </a:xfrm>
          <a:prstGeom prst="line">
            <a:avLst/>
          </a:prstGeom>
          <a:noFill/>
          <a:ln w="25400">
            <a:solidFill>
              <a:schemeClr val="tx1"/>
            </a:solidFill>
            <a:round/>
            <a:headEnd/>
            <a:tailEnd type="triangle" w="med" len="med"/>
          </a:ln>
          <a:effectLst/>
        </p:spPr>
        <p:txBody>
          <a:bodyPr/>
          <a:lstStyle/>
          <a:p>
            <a:endParaRPr lang="en-US"/>
          </a:p>
        </p:txBody>
      </p:sp>
      <p:sp>
        <p:nvSpPr>
          <p:cNvPr id="31803" name="Line 59"/>
          <p:cNvSpPr>
            <a:spLocks noChangeShapeType="1"/>
          </p:cNvSpPr>
          <p:nvPr/>
        </p:nvSpPr>
        <p:spPr bwMode="auto">
          <a:xfrm>
            <a:off x="4605338" y="5105400"/>
            <a:ext cx="0" cy="228600"/>
          </a:xfrm>
          <a:prstGeom prst="line">
            <a:avLst/>
          </a:prstGeom>
          <a:noFill/>
          <a:ln w="25400">
            <a:solidFill>
              <a:schemeClr val="tx1"/>
            </a:solidFill>
            <a:round/>
            <a:headEnd/>
            <a:tailEnd type="triangle" w="med" len="med"/>
          </a:ln>
          <a:effectLst/>
        </p:spPr>
        <p:txBody>
          <a:bodyPr/>
          <a:lstStyle/>
          <a:p>
            <a:endParaRPr lang="en-US"/>
          </a:p>
        </p:txBody>
      </p:sp>
      <p:grpSp>
        <p:nvGrpSpPr>
          <p:cNvPr id="2" name="Group 66"/>
          <p:cNvGrpSpPr>
            <a:grpSpLocks/>
          </p:cNvGrpSpPr>
          <p:nvPr/>
        </p:nvGrpSpPr>
        <p:grpSpPr bwMode="auto">
          <a:xfrm>
            <a:off x="1600200" y="2057400"/>
            <a:ext cx="2057400" cy="2395538"/>
            <a:chOff x="1008" y="1296"/>
            <a:chExt cx="1296" cy="1509"/>
          </a:xfrm>
        </p:grpSpPr>
        <p:sp>
          <p:nvSpPr>
            <p:cNvPr id="31804" name="Line 60"/>
            <p:cNvSpPr>
              <a:spLocks noChangeShapeType="1"/>
            </p:cNvSpPr>
            <p:nvPr/>
          </p:nvSpPr>
          <p:spPr bwMode="auto">
            <a:xfrm flipH="1">
              <a:off x="1008" y="2805"/>
              <a:ext cx="1296" cy="0"/>
            </a:xfrm>
            <a:prstGeom prst="line">
              <a:avLst/>
            </a:prstGeom>
            <a:noFill/>
            <a:ln w="28575">
              <a:solidFill>
                <a:schemeClr val="hlink"/>
              </a:solidFill>
              <a:round/>
              <a:headEnd/>
              <a:tailEnd/>
            </a:ln>
            <a:effectLst/>
          </p:spPr>
          <p:txBody>
            <a:bodyPr/>
            <a:lstStyle/>
            <a:p>
              <a:endParaRPr lang="en-US"/>
            </a:p>
          </p:txBody>
        </p:sp>
        <p:sp>
          <p:nvSpPr>
            <p:cNvPr id="31805" name="Line 61"/>
            <p:cNvSpPr>
              <a:spLocks noChangeShapeType="1"/>
            </p:cNvSpPr>
            <p:nvPr/>
          </p:nvSpPr>
          <p:spPr bwMode="auto">
            <a:xfrm flipV="1">
              <a:off x="1008" y="1296"/>
              <a:ext cx="0" cy="1488"/>
            </a:xfrm>
            <a:prstGeom prst="line">
              <a:avLst/>
            </a:prstGeom>
            <a:noFill/>
            <a:ln w="28575">
              <a:solidFill>
                <a:schemeClr val="hlink"/>
              </a:solidFill>
              <a:round/>
              <a:headEnd/>
              <a:tailEnd/>
            </a:ln>
            <a:effectLst/>
          </p:spPr>
          <p:txBody>
            <a:bodyPr/>
            <a:lstStyle/>
            <a:p>
              <a:endParaRPr lang="en-US"/>
            </a:p>
          </p:txBody>
        </p:sp>
        <p:sp>
          <p:nvSpPr>
            <p:cNvPr id="31806" name="Line 62"/>
            <p:cNvSpPr>
              <a:spLocks noChangeShapeType="1"/>
            </p:cNvSpPr>
            <p:nvPr/>
          </p:nvSpPr>
          <p:spPr bwMode="auto">
            <a:xfrm>
              <a:off x="1008" y="1296"/>
              <a:ext cx="912" cy="0"/>
            </a:xfrm>
            <a:prstGeom prst="line">
              <a:avLst/>
            </a:prstGeom>
            <a:noFill/>
            <a:ln w="28575">
              <a:solidFill>
                <a:schemeClr val="hlink"/>
              </a:solidFill>
              <a:round/>
              <a:headEnd/>
              <a:tailEnd type="triangle" w="med" len="med"/>
            </a:ln>
            <a:effectLst/>
          </p:spPr>
          <p:txBody>
            <a:bodyPr/>
            <a:lstStyle/>
            <a:p>
              <a:endParaRPr lang="en-US"/>
            </a:p>
          </p:txBody>
        </p:sp>
      </p:grpSp>
      <p:sp>
        <p:nvSpPr>
          <p:cNvPr id="31807" name="Line 63"/>
          <p:cNvSpPr>
            <a:spLocks noChangeShapeType="1"/>
          </p:cNvSpPr>
          <p:nvPr/>
        </p:nvSpPr>
        <p:spPr bwMode="auto">
          <a:xfrm>
            <a:off x="4572000" y="6553200"/>
            <a:ext cx="0" cy="304800"/>
          </a:xfrm>
          <a:prstGeom prst="line">
            <a:avLst/>
          </a:prstGeom>
          <a:noFill/>
          <a:ln w="28575">
            <a:solidFill>
              <a:schemeClr val="hlink"/>
            </a:solidFill>
            <a:round/>
            <a:headEnd/>
            <a:tailEnd type="triangle" w="med" len="med"/>
          </a:ln>
          <a:effectLst/>
        </p:spPr>
        <p:txBody>
          <a:bodyPr/>
          <a:lstStyle/>
          <a:p>
            <a:endParaRPr lang="en-US"/>
          </a:p>
        </p:txBody>
      </p:sp>
      <p:sp>
        <p:nvSpPr>
          <p:cNvPr id="31808" name="Rectangle 64"/>
          <p:cNvSpPr>
            <a:spLocks noChangeArrowheads="1"/>
          </p:cNvSpPr>
          <p:nvPr/>
        </p:nvSpPr>
        <p:spPr bwMode="auto">
          <a:xfrm>
            <a:off x="4724400" y="4953000"/>
            <a:ext cx="990600" cy="381000"/>
          </a:xfrm>
          <a:prstGeom prst="rect">
            <a:avLst/>
          </a:prstGeom>
          <a:noFill/>
          <a:ln w="9525">
            <a:noFill/>
            <a:miter lim="800000"/>
            <a:headEnd/>
            <a:tailEnd/>
          </a:ln>
          <a:effectLst/>
        </p:spPr>
        <p:txBody>
          <a:bodyPr wrap="none" anchor="ctr"/>
          <a:lstStyle/>
          <a:p>
            <a:pPr algn="ctr" eaLnBrk="0" hangingPunct="0"/>
            <a:r>
              <a:rPr lang="en-US" sz="1400" b="1">
                <a:solidFill>
                  <a:schemeClr val="tx2"/>
                </a:solidFill>
                <a:latin typeface="Verdana" pitchFamily="34" charset="0"/>
              </a:rPr>
              <a:t>YES</a:t>
            </a:r>
          </a:p>
        </p:txBody>
      </p:sp>
      <p:sp>
        <p:nvSpPr>
          <p:cNvPr id="31809" name="Rectangle 65"/>
          <p:cNvSpPr>
            <a:spLocks noChangeArrowheads="1"/>
          </p:cNvSpPr>
          <p:nvPr/>
        </p:nvSpPr>
        <p:spPr bwMode="auto">
          <a:xfrm>
            <a:off x="2514600" y="4572000"/>
            <a:ext cx="990600" cy="381000"/>
          </a:xfrm>
          <a:prstGeom prst="rect">
            <a:avLst/>
          </a:prstGeom>
          <a:noFill/>
          <a:ln w="9525">
            <a:noFill/>
            <a:miter lim="800000"/>
            <a:headEnd/>
            <a:tailEnd/>
          </a:ln>
          <a:effectLst/>
        </p:spPr>
        <p:txBody>
          <a:bodyPr wrap="none" anchor="ctr"/>
          <a:lstStyle/>
          <a:p>
            <a:pPr algn="ctr" eaLnBrk="0" hangingPunct="0"/>
            <a:r>
              <a:rPr lang="en-US" sz="1400" b="1">
                <a:solidFill>
                  <a:schemeClr val="tx2"/>
                </a:solidFill>
                <a:latin typeface="Verdana" pitchFamily="34" charset="0"/>
              </a:rPr>
              <a:t>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90"/>
                                        </p:tgtEl>
                                        <p:attrNameLst>
                                          <p:attrName>style.visibility</p:attrName>
                                        </p:attrNameLst>
                                      </p:cBhvr>
                                      <p:to>
                                        <p:strVal val="visible"/>
                                      </p:to>
                                    </p:set>
                                    <p:anim calcmode="lin" valueType="num">
                                      <p:cBhvr additive="base">
                                        <p:cTn id="7" dur="500" fill="hold"/>
                                        <p:tgtEl>
                                          <p:spTgt spid="31790"/>
                                        </p:tgtEl>
                                        <p:attrNameLst>
                                          <p:attrName>ppt_x</p:attrName>
                                        </p:attrNameLst>
                                      </p:cBhvr>
                                      <p:tavLst>
                                        <p:tav tm="0">
                                          <p:val>
                                            <p:strVal val="#ppt_x"/>
                                          </p:val>
                                        </p:tav>
                                        <p:tav tm="100000">
                                          <p:val>
                                            <p:strVal val="#ppt_x"/>
                                          </p:val>
                                        </p:tav>
                                      </p:tavLst>
                                    </p:anim>
                                    <p:anim calcmode="lin" valueType="num">
                                      <p:cBhvr additive="base">
                                        <p:cTn id="8" dur="500" fill="hold"/>
                                        <p:tgtEl>
                                          <p:spTgt spid="317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8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792"/>
                                        </p:tgtEl>
                                        <p:attrNameLst>
                                          <p:attrName>style.visibility</p:attrName>
                                        </p:attrNameLst>
                                      </p:cBhvr>
                                      <p:to>
                                        <p:strVal val="visible"/>
                                      </p:to>
                                    </p:set>
                                    <p:anim calcmode="lin" valueType="num">
                                      <p:cBhvr additive="base">
                                        <p:cTn id="17" dur="500" fill="hold"/>
                                        <p:tgtEl>
                                          <p:spTgt spid="31792"/>
                                        </p:tgtEl>
                                        <p:attrNameLst>
                                          <p:attrName>ppt_x</p:attrName>
                                        </p:attrNameLst>
                                      </p:cBhvr>
                                      <p:tavLst>
                                        <p:tav tm="0">
                                          <p:val>
                                            <p:strVal val="#ppt_x"/>
                                          </p:val>
                                        </p:tav>
                                        <p:tav tm="100000">
                                          <p:val>
                                            <p:strVal val="#ppt_x"/>
                                          </p:val>
                                        </p:tav>
                                      </p:tavLst>
                                    </p:anim>
                                    <p:anim calcmode="lin" valueType="num">
                                      <p:cBhvr additive="base">
                                        <p:cTn id="18" dur="500" fill="hold"/>
                                        <p:tgtEl>
                                          <p:spTgt spid="3179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8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1793"/>
                                        </p:tgtEl>
                                        <p:attrNameLst>
                                          <p:attrName>style.visibility</p:attrName>
                                        </p:attrNameLst>
                                      </p:cBhvr>
                                      <p:to>
                                        <p:strVal val="visible"/>
                                      </p:to>
                                    </p:set>
                                    <p:anim calcmode="lin" valueType="num">
                                      <p:cBhvr additive="base">
                                        <p:cTn id="27" dur="500" fill="hold"/>
                                        <p:tgtEl>
                                          <p:spTgt spid="31793"/>
                                        </p:tgtEl>
                                        <p:attrNameLst>
                                          <p:attrName>ppt_x</p:attrName>
                                        </p:attrNameLst>
                                      </p:cBhvr>
                                      <p:tavLst>
                                        <p:tav tm="0">
                                          <p:val>
                                            <p:strVal val="#ppt_x"/>
                                          </p:val>
                                        </p:tav>
                                        <p:tav tm="100000">
                                          <p:val>
                                            <p:strVal val="#ppt_x"/>
                                          </p:val>
                                        </p:tav>
                                      </p:tavLst>
                                    </p:anim>
                                    <p:anim calcmode="lin" valueType="num">
                                      <p:cBhvr additive="base">
                                        <p:cTn id="28" dur="500" fill="hold"/>
                                        <p:tgtEl>
                                          <p:spTgt spid="3179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80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798"/>
                                        </p:tgtEl>
                                        <p:attrNameLst>
                                          <p:attrName>style.visibility</p:attrName>
                                        </p:attrNameLst>
                                      </p:cBhvr>
                                      <p:to>
                                        <p:strVal val="visible"/>
                                      </p:to>
                                    </p:set>
                                    <p:anim calcmode="lin" valueType="num">
                                      <p:cBhvr additive="base">
                                        <p:cTn id="37" dur="500" fill="hold"/>
                                        <p:tgtEl>
                                          <p:spTgt spid="31798"/>
                                        </p:tgtEl>
                                        <p:attrNameLst>
                                          <p:attrName>ppt_x</p:attrName>
                                        </p:attrNameLst>
                                      </p:cBhvr>
                                      <p:tavLst>
                                        <p:tav tm="0">
                                          <p:val>
                                            <p:strVal val="#ppt_x"/>
                                          </p:val>
                                        </p:tav>
                                        <p:tav tm="100000">
                                          <p:val>
                                            <p:strVal val="#ppt_x"/>
                                          </p:val>
                                        </p:tav>
                                      </p:tavLst>
                                    </p:anim>
                                    <p:anim calcmode="lin" valueType="num">
                                      <p:cBhvr additive="base">
                                        <p:cTn id="38" dur="500" fill="hold"/>
                                        <p:tgtEl>
                                          <p:spTgt spid="3179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809"/>
                                        </p:tgtEl>
                                        <p:attrNameLst>
                                          <p:attrName>style.visibility</p:attrName>
                                        </p:attrNameLst>
                                      </p:cBhvr>
                                      <p:to>
                                        <p:strVal val="visible"/>
                                      </p:to>
                                    </p:set>
                                    <p:anim calcmode="lin" valueType="num">
                                      <p:cBhvr additive="base">
                                        <p:cTn id="43" dur="500" fill="hold"/>
                                        <p:tgtEl>
                                          <p:spTgt spid="31809"/>
                                        </p:tgtEl>
                                        <p:attrNameLst>
                                          <p:attrName>ppt_x</p:attrName>
                                        </p:attrNameLst>
                                      </p:cBhvr>
                                      <p:tavLst>
                                        <p:tav tm="0">
                                          <p:val>
                                            <p:strVal val="#ppt_x"/>
                                          </p:val>
                                        </p:tav>
                                        <p:tav tm="100000">
                                          <p:val>
                                            <p:strVal val="#ppt_x"/>
                                          </p:val>
                                        </p:tav>
                                      </p:tavLst>
                                    </p:anim>
                                    <p:anim calcmode="lin" valueType="num">
                                      <p:cBhvr additive="base">
                                        <p:cTn id="44" dur="500" fill="hold"/>
                                        <p:tgtEl>
                                          <p:spTgt spid="3180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1808"/>
                                        </p:tgtEl>
                                        <p:attrNameLst>
                                          <p:attrName>style.visibility</p:attrName>
                                        </p:attrNameLst>
                                      </p:cBhvr>
                                      <p:to>
                                        <p:strVal val="visible"/>
                                      </p:to>
                                    </p:set>
                                    <p:anim calcmode="lin" valueType="num">
                                      <p:cBhvr additive="base">
                                        <p:cTn id="53" dur="500" fill="hold"/>
                                        <p:tgtEl>
                                          <p:spTgt spid="31808"/>
                                        </p:tgtEl>
                                        <p:attrNameLst>
                                          <p:attrName>ppt_x</p:attrName>
                                        </p:attrNameLst>
                                      </p:cBhvr>
                                      <p:tavLst>
                                        <p:tav tm="0">
                                          <p:val>
                                            <p:strVal val="#ppt_x"/>
                                          </p:val>
                                        </p:tav>
                                        <p:tav tm="100000">
                                          <p:val>
                                            <p:strVal val="#ppt_x"/>
                                          </p:val>
                                        </p:tav>
                                      </p:tavLst>
                                    </p:anim>
                                    <p:anim calcmode="lin" valueType="num">
                                      <p:cBhvr additive="base">
                                        <p:cTn id="54" dur="500" fill="hold"/>
                                        <p:tgtEl>
                                          <p:spTgt spid="3180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80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1799"/>
                                        </p:tgtEl>
                                        <p:attrNameLst>
                                          <p:attrName>style.visibility</p:attrName>
                                        </p:attrNameLst>
                                      </p:cBhvr>
                                      <p:to>
                                        <p:strVal val="visible"/>
                                      </p:to>
                                    </p:set>
                                    <p:anim calcmode="lin" valueType="num">
                                      <p:cBhvr additive="base">
                                        <p:cTn id="63" dur="500" fill="hold"/>
                                        <p:tgtEl>
                                          <p:spTgt spid="31799"/>
                                        </p:tgtEl>
                                        <p:attrNameLst>
                                          <p:attrName>ppt_x</p:attrName>
                                        </p:attrNameLst>
                                      </p:cBhvr>
                                      <p:tavLst>
                                        <p:tav tm="0">
                                          <p:val>
                                            <p:strVal val="#ppt_x"/>
                                          </p:val>
                                        </p:tav>
                                        <p:tav tm="100000">
                                          <p:val>
                                            <p:strVal val="#ppt_x"/>
                                          </p:val>
                                        </p:tav>
                                      </p:tavLst>
                                    </p:anim>
                                    <p:anim calcmode="lin" valueType="num">
                                      <p:cBhvr additive="base">
                                        <p:cTn id="64" dur="500" fill="hold"/>
                                        <p:tgtEl>
                                          <p:spTgt spid="3179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1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0" grpId="0" animBg="1"/>
      <p:bldP spid="31792" grpId="0" animBg="1"/>
      <p:bldP spid="31793" grpId="0" animBg="1"/>
      <p:bldP spid="31798" grpId="0" animBg="1"/>
      <p:bldP spid="31799" grpId="0" animBg="1"/>
      <p:bldP spid="31800" grpId="0" animBg="1"/>
      <p:bldP spid="31801" grpId="0" animBg="1"/>
      <p:bldP spid="31802" grpId="0" animBg="1"/>
      <p:bldP spid="31803" grpId="0" animBg="1"/>
      <p:bldP spid="31807" grpId="0" animBg="1"/>
      <p:bldP spid="31808" grpId="0"/>
      <p:bldP spid="3180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Line 4"/>
          <p:cNvSpPr>
            <a:spLocks noChangeShapeType="1"/>
          </p:cNvSpPr>
          <p:nvPr/>
        </p:nvSpPr>
        <p:spPr bwMode="auto">
          <a:xfrm>
            <a:off x="4572000" y="0"/>
            <a:ext cx="0" cy="457200"/>
          </a:xfrm>
          <a:prstGeom prst="line">
            <a:avLst/>
          </a:prstGeom>
          <a:noFill/>
          <a:ln w="28575">
            <a:solidFill>
              <a:schemeClr val="hlink"/>
            </a:solidFill>
            <a:round/>
            <a:headEnd/>
            <a:tailEnd type="triangle" w="med" len="med"/>
          </a:ln>
          <a:effectLst/>
        </p:spPr>
        <p:txBody>
          <a:bodyPr/>
          <a:lstStyle/>
          <a:p>
            <a:endParaRPr lang="en-US"/>
          </a:p>
        </p:txBody>
      </p:sp>
      <p:sp>
        <p:nvSpPr>
          <p:cNvPr id="32773" name="Rectangle 5"/>
          <p:cNvSpPr>
            <a:spLocks/>
          </p:cNvSpPr>
          <p:nvPr/>
        </p:nvSpPr>
        <p:spPr bwMode="auto">
          <a:xfrm>
            <a:off x="2971800" y="457200"/>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QEC plans and visit</a:t>
            </a:r>
          </a:p>
        </p:txBody>
      </p:sp>
      <p:sp>
        <p:nvSpPr>
          <p:cNvPr id="32774" name="Rectangle 6"/>
          <p:cNvSpPr>
            <a:spLocks/>
          </p:cNvSpPr>
          <p:nvPr/>
        </p:nvSpPr>
        <p:spPr bwMode="auto">
          <a:xfrm>
            <a:off x="2971800" y="1524000"/>
            <a:ext cx="3276600" cy="914400"/>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The AT conducts assessment and presents its findings to QEC, Dean, PT and dept. faculty</a:t>
            </a:r>
          </a:p>
        </p:txBody>
      </p:sp>
      <p:sp>
        <p:nvSpPr>
          <p:cNvPr id="32775" name="Rectangle 7"/>
          <p:cNvSpPr>
            <a:spLocks/>
          </p:cNvSpPr>
          <p:nvPr/>
        </p:nvSpPr>
        <p:spPr bwMode="auto">
          <a:xfrm>
            <a:off x="2971800" y="2743200"/>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The QEC submits an executive summary to the Vice Chancellor / Rector</a:t>
            </a:r>
          </a:p>
        </p:txBody>
      </p:sp>
      <p:sp>
        <p:nvSpPr>
          <p:cNvPr id="32776" name="Rectangle 8"/>
          <p:cNvSpPr>
            <a:spLocks/>
          </p:cNvSpPr>
          <p:nvPr/>
        </p:nvSpPr>
        <p:spPr bwMode="auto">
          <a:xfrm>
            <a:off x="2971800" y="3810000"/>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Department prepares implementation plan as in table A.2</a:t>
            </a:r>
          </a:p>
        </p:txBody>
      </p:sp>
      <p:sp>
        <p:nvSpPr>
          <p:cNvPr id="32777" name="Rectangle 9"/>
          <p:cNvSpPr>
            <a:spLocks/>
          </p:cNvSpPr>
          <p:nvPr/>
        </p:nvSpPr>
        <p:spPr bwMode="auto">
          <a:xfrm>
            <a:off x="2971800" y="4876800"/>
            <a:ext cx="3276600" cy="725488"/>
          </a:xfrm>
          <a:prstGeom prst="rect">
            <a:avLst/>
          </a:prstGeom>
          <a:noFill/>
          <a:ln w="28194">
            <a:solidFill>
              <a:schemeClr val="hlink"/>
            </a:solidFill>
            <a:miter lim="800000"/>
            <a:headEnd/>
            <a:tailEnd/>
          </a:ln>
        </p:spPr>
        <p:txBody>
          <a:bodyPr/>
          <a:lstStyle/>
          <a:p>
            <a:pPr algn="ctr" eaLnBrk="0" hangingPunct="0"/>
            <a:r>
              <a:rPr lang="en-US" sz="1400" b="1">
                <a:solidFill>
                  <a:schemeClr val="tx2"/>
                </a:solidFill>
                <a:latin typeface="Verdana" pitchFamily="34" charset="0"/>
              </a:rPr>
              <a:t>Follow up of the implementation plan by QEC</a:t>
            </a:r>
          </a:p>
        </p:txBody>
      </p:sp>
      <p:sp>
        <p:nvSpPr>
          <p:cNvPr id="32778" name="Line 10"/>
          <p:cNvSpPr>
            <a:spLocks noChangeShapeType="1"/>
          </p:cNvSpPr>
          <p:nvPr/>
        </p:nvSpPr>
        <p:spPr bwMode="auto">
          <a:xfrm>
            <a:off x="4572000" y="1219200"/>
            <a:ext cx="0" cy="304800"/>
          </a:xfrm>
          <a:prstGeom prst="line">
            <a:avLst/>
          </a:prstGeom>
          <a:noFill/>
          <a:ln w="28575">
            <a:solidFill>
              <a:schemeClr val="hlink"/>
            </a:solidFill>
            <a:round/>
            <a:headEnd/>
            <a:tailEnd type="triangle" w="med" len="med"/>
          </a:ln>
          <a:effectLst/>
        </p:spPr>
        <p:txBody>
          <a:bodyPr/>
          <a:lstStyle/>
          <a:p>
            <a:endParaRPr lang="en-US"/>
          </a:p>
        </p:txBody>
      </p:sp>
      <p:sp>
        <p:nvSpPr>
          <p:cNvPr id="32779" name="Line 11"/>
          <p:cNvSpPr>
            <a:spLocks noChangeShapeType="1"/>
          </p:cNvSpPr>
          <p:nvPr/>
        </p:nvSpPr>
        <p:spPr bwMode="auto">
          <a:xfrm>
            <a:off x="4572000" y="2438400"/>
            <a:ext cx="0" cy="304800"/>
          </a:xfrm>
          <a:prstGeom prst="line">
            <a:avLst/>
          </a:prstGeom>
          <a:noFill/>
          <a:ln w="28575">
            <a:solidFill>
              <a:schemeClr val="hlink"/>
            </a:solidFill>
            <a:round/>
            <a:headEnd/>
            <a:tailEnd type="triangle" w="med" len="med"/>
          </a:ln>
          <a:effectLst/>
        </p:spPr>
        <p:txBody>
          <a:bodyPr/>
          <a:lstStyle/>
          <a:p>
            <a:endParaRPr lang="en-US"/>
          </a:p>
        </p:txBody>
      </p:sp>
      <p:sp>
        <p:nvSpPr>
          <p:cNvPr id="32780" name="Line 12"/>
          <p:cNvSpPr>
            <a:spLocks noChangeShapeType="1"/>
          </p:cNvSpPr>
          <p:nvPr/>
        </p:nvSpPr>
        <p:spPr bwMode="auto">
          <a:xfrm>
            <a:off x="4572000" y="3505200"/>
            <a:ext cx="0" cy="304800"/>
          </a:xfrm>
          <a:prstGeom prst="line">
            <a:avLst/>
          </a:prstGeom>
          <a:noFill/>
          <a:ln w="28575">
            <a:solidFill>
              <a:schemeClr val="hlink"/>
            </a:solidFill>
            <a:round/>
            <a:headEnd/>
            <a:tailEnd type="triangle" w="med" len="med"/>
          </a:ln>
          <a:effectLst/>
        </p:spPr>
        <p:txBody>
          <a:bodyPr/>
          <a:lstStyle/>
          <a:p>
            <a:endParaRPr lang="en-US"/>
          </a:p>
        </p:txBody>
      </p:sp>
      <p:sp>
        <p:nvSpPr>
          <p:cNvPr id="32781" name="Line 13"/>
          <p:cNvSpPr>
            <a:spLocks noChangeShapeType="1"/>
          </p:cNvSpPr>
          <p:nvPr/>
        </p:nvSpPr>
        <p:spPr bwMode="auto">
          <a:xfrm>
            <a:off x="4572000" y="4572000"/>
            <a:ext cx="0" cy="304800"/>
          </a:xfrm>
          <a:prstGeom prst="line">
            <a:avLst/>
          </a:prstGeom>
          <a:noFill/>
          <a:ln w="28575">
            <a:solidFill>
              <a:schemeClr val="hlink"/>
            </a:solidFill>
            <a:round/>
            <a:headEnd/>
            <a:tailEnd type="triangle" w="med" len="med"/>
          </a:ln>
          <a:effectLst/>
        </p:spPr>
        <p:txBody>
          <a:bodyPr/>
          <a:lstStyle/>
          <a:p>
            <a:endParaRPr lang="en-US"/>
          </a:p>
        </p:txBody>
      </p:sp>
      <p:sp>
        <p:nvSpPr>
          <p:cNvPr id="32782" name="Rectangle 14"/>
          <p:cNvSpPr>
            <a:spLocks noChangeArrowheads="1"/>
          </p:cNvSpPr>
          <p:nvPr/>
        </p:nvSpPr>
        <p:spPr bwMode="auto">
          <a:xfrm>
            <a:off x="0" y="5562600"/>
            <a:ext cx="2667000" cy="1295400"/>
          </a:xfrm>
          <a:prstGeom prst="rect">
            <a:avLst/>
          </a:prstGeom>
          <a:noFill/>
          <a:ln w="9525">
            <a:noFill/>
            <a:miter lim="800000"/>
            <a:headEnd/>
            <a:tailEnd/>
          </a:ln>
          <a:effectLst/>
        </p:spPr>
        <p:txBody>
          <a:bodyPr wrap="none" anchor="ctr"/>
          <a:lstStyle/>
          <a:p>
            <a:pPr eaLnBrk="0" hangingPunct="0"/>
            <a:r>
              <a:rPr lang="en-US" sz="1200" b="1">
                <a:latin typeface="Verdana" pitchFamily="34" charset="0"/>
              </a:rPr>
              <a:t>Legend</a:t>
            </a:r>
            <a:endParaRPr lang="en-US" sz="1200">
              <a:latin typeface="Verdana" pitchFamily="34" charset="0"/>
            </a:endParaRPr>
          </a:p>
          <a:p>
            <a:pPr eaLnBrk="0" hangingPunct="0"/>
            <a:r>
              <a:rPr lang="en-US" sz="1200">
                <a:latin typeface="Verdana" pitchFamily="34" charset="0"/>
              </a:rPr>
              <a:t>·  QEC: Quality Assurance Committee</a:t>
            </a:r>
          </a:p>
          <a:p>
            <a:pPr eaLnBrk="0" hangingPunct="0"/>
            <a:r>
              <a:rPr lang="en-US" sz="1200">
                <a:latin typeface="Verdana" pitchFamily="34" charset="0"/>
              </a:rPr>
              <a:t>·  PT: Program Team</a:t>
            </a:r>
          </a:p>
          <a:p>
            <a:pPr eaLnBrk="0" hangingPunct="0"/>
            <a:r>
              <a:rPr lang="en-US" sz="1200">
                <a:latin typeface="Verdana" pitchFamily="34" charset="0"/>
              </a:rPr>
              <a:t>· SA: Self Assessment</a:t>
            </a:r>
          </a:p>
          <a:p>
            <a:pPr eaLnBrk="0" hangingPunct="0"/>
            <a:r>
              <a:rPr lang="en-US" sz="1200">
                <a:latin typeface="Verdana" pitchFamily="34" charset="0"/>
              </a:rPr>
              <a:t>· SAR: Self Assessment Report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2773"/>
                                        </p:tgtEl>
                                        <p:attrNameLst>
                                          <p:attrName>style.visibility</p:attrName>
                                        </p:attrNameLst>
                                      </p:cBhvr>
                                      <p:to>
                                        <p:strVal val="visible"/>
                                      </p:to>
                                    </p:set>
                                    <p:anim calcmode="lin" valueType="num">
                                      <p:cBhvr additive="base">
                                        <p:cTn id="11" dur="500" fill="hold"/>
                                        <p:tgtEl>
                                          <p:spTgt spid="32773"/>
                                        </p:tgtEl>
                                        <p:attrNameLst>
                                          <p:attrName>ppt_x</p:attrName>
                                        </p:attrNameLst>
                                      </p:cBhvr>
                                      <p:tavLst>
                                        <p:tav tm="0">
                                          <p:val>
                                            <p:strVal val="#ppt_x"/>
                                          </p:val>
                                        </p:tav>
                                        <p:tav tm="100000">
                                          <p:val>
                                            <p:strVal val="#ppt_x"/>
                                          </p:val>
                                        </p:tav>
                                      </p:tavLst>
                                    </p:anim>
                                    <p:anim calcmode="lin" valueType="num">
                                      <p:cBhvr additive="base">
                                        <p:cTn id="12" dur="500" fill="hold"/>
                                        <p:tgtEl>
                                          <p:spTgt spid="3277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7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774"/>
                                        </p:tgtEl>
                                        <p:attrNameLst>
                                          <p:attrName>style.visibility</p:attrName>
                                        </p:attrNameLst>
                                      </p:cBhvr>
                                      <p:to>
                                        <p:strVal val="visible"/>
                                      </p:to>
                                    </p:set>
                                    <p:anim calcmode="lin" valueType="num">
                                      <p:cBhvr additive="base">
                                        <p:cTn id="21" dur="500" fill="hold"/>
                                        <p:tgtEl>
                                          <p:spTgt spid="32774"/>
                                        </p:tgtEl>
                                        <p:attrNameLst>
                                          <p:attrName>ppt_x</p:attrName>
                                        </p:attrNameLst>
                                      </p:cBhvr>
                                      <p:tavLst>
                                        <p:tav tm="0">
                                          <p:val>
                                            <p:strVal val="#ppt_x"/>
                                          </p:val>
                                        </p:tav>
                                        <p:tav tm="100000">
                                          <p:val>
                                            <p:strVal val="#ppt_x"/>
                                          </p:val>
                                        </p:tav>
                                      </p:tavLst>
                                    </p:anim>
                                    <p:anim calcmode="lin" valueType="num">
                                      <p:cBhvr additive="base">
                                        <p:cTn id="22" dur="500" fill="hold"/>
                                        <p:tgtEl>
                                          <p:spTgt spid="3277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75"/>
                                        </p:tgtEl>
                                        <p:attrNameLst>
                                          <p:attrName>style.visibility</p:attrName>
                                        </p:attrNameLst>
                                      </p:cBhvr>
                                      <p:to>
                                        <p:strVal val="visible"/>
                                      </p:to>
                                    </p:set>
                                    <p:anim calcmode="lin" valueType="num">
                                      <p:cBhvr additive="base">
                                        <p:cTn id="31" dur="500" fill="hold"/>
                                        <p:tgtEl>
                                          <p:spTgt spid="32775"/>
                                        </p:tgtEl>
                                        <p:attrNameLst>
                                          <p:attrName>ppt_x</p:attrName>
                                        </p:attrNameLst>
                                      </p:cBhvr>
                                      <p:tavLst>
                                        <p:tav tm="0">
                                          <p:val>
                                            <p:strVal val="#ppt_x"/>
                                          </p:val>
                                        </p:tav>
                                        <p:tav tm="100000">
                                          <p:val>
                                            <p:strVal val="#ppt_x"/>
                                          </p:val>
                                        </p:tav>
                                      </p:tavLst>
                                    </p:anim>
                                    <p:anim calcmode="lin" valueType="num">
                                      <p:cBhvr additive="base">
                                        <p:cTn id="32"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278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2776"/>
                                        </p:tgtEl>
                                        <p:attrNameLst>
                                          <p:attrName>style.visibility</p:attrName>
                                        </p:attrNameLst>
                                      </p:cBhvr>
                                      <p:to>
                                        <p:strVal val="visible"/>
                                      </p:to>
                                    </p:set>
                                    <p:anim calcmode="lin" valueType="num">
                                      <p:cBhvr additive="base">
                                        <p:cTn id="41" dur="500" fill="hold"/>
                                        <p:tgtEl>
                                          <p:spTgt spid="32776"/>
                                        </p:tgtEl>
                                        <p:attrNameLst>
                                          <p:attrName>ppt_x</p:attrName>
                                        </p:attrNameLst>
                                      </p:cBhvr>
                                      <p:tavLst>
                                        <p:tav tm="0">
                                          <p:val>
                                            <p:strVal val="#ppt_x"/>
                                          </p:val>
                                        </p:tav>
                                        <p:tav tm="100000">
                                          <p:val>
                                            <p:strVal val="#ppt_x"/>
                                          </p:val>
                                        </p:tav>
                                      </p:tavLst>
                                    </p:anim>
                                    <p:anim calcmode="lin" valueType="num">
                                      <p:cBhvr additive="base">
                                        <p:cTn id="42" dur="500" fill="hold"/>
                                        <p:tgtEl>
                                          <p:spTgt spid="3277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78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2777"/>
                                        </p:tgtEl>
                                        <p:attrNameLst>
                                          <p:attrName>style.visibility</p:attrName>
                                        </p:attrNameLst>
                                      </p:cBhvr>
                                      <p:to>
                                        <p:strVal val="visible"/>
                                      </p:to>
                                    </p:set>
                                    <p:anim calcmode="lin" valueType="num">
                                      <p:cBhvr additive="base">
                                        <p:cTn id="51" dur="500" fill="hold"/>
                                        <p:tgtEl>
                                          <p:spTgt spid="32777"/>
                                        </p:tgtEl>
                                        <p:attrNameLst>
                                          <p:attrName>ppt_x</p:attrName>
                                        </p:attrNameLst>
                                      </p:cBhvr>
                                      <p:tavLst>
                                        <p:tav tm="0">
                                          <p:val>
                                            <p:strVal val="#ppt_x"/>
                                          </p:val>
                                        </p:tav>
                                        <p:tav tm="100000">
                                          <p:val>
                                            <p:strVal val="#ppt_x"/>
                                          </p:val>
                                        </p:tav>
                                      </p:tavLst>
                                    </p:anim>
                                    <p:anim calcmode="lin" valueType="num">
                                      <p:cBhvr additive="base">
                                        <p:cTn id="52" dur="500" fill="hold"/>
                                        <p:tgtEl>
                                          <p:spTgt spid="3277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2782"/>
                                        </p:tgtEl>
                                        <p:attrNameLst>
                                          <p:attrName>style.visibility</p:attrName>
                                        </p:attrNameLst>
                                      </p:cBhvr>
                                      <p:to>
                                        <p:strVal val="visible"/>
                                      </p:to>
                                    </p:set>
                                    <p:animEffect transition="in" filter="fade">
                                      <p:cBhvr>
                                        <p:cTn id="57" dur="20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animBg="1"/>
      <p:bldP spid="32774" grpId="0" animBg="1"/>
      <p:bldP spid="32775" grpId="0" animBg="1"/>
      <p:bldP spid="32776" grpId="0" animBg="1"/>
      <p:bldP spid="32777" grpId="0" animBg="1"/>
      <p:bldP spid="32778" grpId="0" animBg="1"/>
      <p:bldP spid="32779" grpId="0" animBg="1"/>
      <p:bldP spid="32780" grpId="0" animBg="1"/>
      <p:bldP spid="32781" grpId="0" animBg="1"/>
      <p:bldP spid="3278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B0F0"/>
                </a:solidFill>
              </a:rPr>
              <a:t>Program Team (PT)and TORs</a:t>
            </a:r>
            <a:endParaRPr lang="en-US" sz="40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Autofit/>
          </a:bodyPr>
          <a:lstStyle/>
          <a:p>
            <a:pPr lvl="0" algn="just"/>
            <a:r>
              <a:rPr lang="en-US" sz="2600" dirty="0" smtClean="0"/>
              <a:t>Group of officers of the Institute/ Department</a:t>
            </a:r>
          </a:p>
          <a:p>
            <a:pPr lvl="0" algn="just"/>
            <a:r>
              <a:rPr lang="en-US" sz="2600" dirty="0" smtClean="0"/>
              <a:t>Nominated by the Head of the Institute/ Department</a:t>
            </a:r>
          </a:p>
          <a:p>
            <a:pPr lvl="0" algn="just"/>
            <a:r>
              <a:rPr lang="en-US" sz="2600" dirty="0" smtClean="0"/>
              <a:t>Responsible for conducting different surveys </a:t>
            </a:r>
          </a:p>
          <a:p>
            <a:pPr lvl="0" algn="just">
              <a:buNone/>
            </a:pPr>
            <a:r>
              <a:rPr lang="en-US" sz="2600" dirty="0" smtClean="0"/>
              <a:t>	</a:t>
            </a:r>
            <a:r>
              <a:rPr lang="en-US" sz="2000" dirty="0" smtClean="0">
                <a:solidFill>
                  <a:srgbClr val="FF0000"/>
                </a:solidFill>
              </a:rPr>
              <a:t>(Teachers’ evaluation, Course evaluation, Course review report, Graduating students survey, Research review form, Alumni Survey, Employer survey  etc)</a:t>
            </a:r>
          </a:p>
          <a:p>
            <a:pPr algn="just"/>
            <a:r>
              <a:rPr lang="en-US" sz="2600" dirty="0" smtClean="0"/>
              <a:t>Responsible for data analysis and report preparation of these surveys</a:t>
            </a:r>
          </a:p>
          <a:p>
            <a:r>
              <a:rPr lang="en-US" sz="2600" dirty="0" smtClean="0"/>
              <a:t>PT is a contact group during the assessment period </a:t>
            </a:r>
          </a:p>
          <a:p>
            <a:pPr lvl="0" algn="just"/>
            <a:r>
              <a:rPr lang="en-US" sz="2600" dirty="0" smtClean="0"/>
              <a:t>Maintain the record of all the supporting documents addressing various standards of the SAR</a:t>
            </a:r>
            <a:endParaRPr 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447800"/>
            <a:ext cx="8229600" cy="5410200"/>
          </a:xfrm>
        </p:spPr>
        <p:txBody>
          <a:bodyPr>
            <a:normAutofit/>
          </a:bodyPr>
          <a:lstStyle/>
          <a:p>
            <a:pPr lvl="0"/>
            <a:r>
              <a:rPr lang="en-US" sz="2800" dirty="0" smtClean="0"/>
              <a:t>Responsible for preparing SAR within dead line and send it to QEC for timely feedback</a:t>
            </a:r>
          </a:p>
          <a:p>
            <a:r>
              <a:rPr lang="en-US" sz="2800" dirty="0" smtClean="0"/>
              <a:t>To provide justification for each standard if it is not applicable in SAR</a:t>
            </a:r>
          </a:p>
          <a:p>
            <a:pPr lvl="0"/>
            <a:r>
              <a:rPr lang="en-US" sz="2800" dirty="0" smtClean="0"/>
              <a:t>To attend the SAR meetings as and when required </a:t>
            </a:r>
          </a:p>
          <a:p>
            <a:pPr lvl="0"/>
            <a:r>
              <a:rPr lang="en-US" sz="2800" dirty="0" smtClean="0"/>
              <a:t>To ensure that Self Assessment Mechanism is being implemented as per given guidelines </a:t>
            </a:r>
          </a:p>
          <a:p>
            <a:r>
              <a:rPr lang="en-US" sz="2800" dirty="0" smtClean="0"/>
              <a:t>To coordinate with other departments/faculty members as and when required for the completion of the SAR</a:t>
            </a:r>
          </a:p>
          <a:p>
            <a:pPr lvl="0"/>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pload.wikimedia.org/wikipedia/commons/a/ae/Question_mark_3d.png"/>
          <p:cNvPicPr>
            <a:picLocks noChangeAspect="1" noChangeArrowheads="1"/>
          </p:cNvPicPr>
          <p:nvPr/>
        </p:nvPicPr>
        <p:blipFill>
          <a:blip r:embed="rId2" cstate="print"/>
          <a:srcRect/>
          <a:stretch>
            <a:fillRect/>
          </a:stretch>
        </p:blipFill>
        <p:spPr bwMode="auto">
          <a:xfrm>
            <a:off x="3352800" y="1295400"/>
            <a:ext cx="2895600" cy="4267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B0F0"/>
                </a:solidFill>
              </a:rPr>
              <a:t>Assessment Team (AT)</a:t>
            </a:r>
            <a:endParaRPr lang="en-US" sz="4400" b="1" dirty="0">
              <a:solidFill>
                <a:srgbClr val="00B0F0"/>
              </a:solidFill>
            </a:endParaRPr>
          </a:p>
        </p:txBody>
      </p:sp>
      <p:sp>
        <p:nvSpPr>
          <p:cNvPr id="3" name="Content Placeholder 2"/>
          <p:cNvSpPr>
            <a:spLocks noGrp="1"/>
          </p:cNvSpPr>
          <p:nvPr>
            <p:ph idx="1"/>
          </p:nvPr>
        </p:nvSpPr>
        <p:spPr>
          <a:xfrm>
            <a:off x="457200" y="1646236"/>
            <a:ext cx="8229600" cy="4983163"/>
          </a:xfrm>
        </p:spPr>
        <p:txBody>
          <a:bodyPr>
            <a:normAutofit/>
          </a:bodyPr>
          <a:lstStyle/>
          <a:p>
            <a:pPr lvl="0"/>
            <a:r>
              <a:rPr lang="en-US" sz="3000" dirty="0" smtClean="0"/>
              <a:t>A group of three to four officers/officials with one chairman of the Team. </a:t>
            </a:r>
          </a:p>
          <a:p>
            <a:pPr lvl="0"/>
            <a:r>
              <a:rPr lang="en-US" sz="3000" dirty="0" smtClean="0"/>
              <a:t>One of the members must be a Subject Specialist from within or outside university.</a:t>
            </a:r>
          </a:p>
          <a:p>
            <a:pPr lvl="0"/>
            <a:r>
              <a:rPr lang="en-US" sz="3000" dirty="0" smtClean="0"/>
              <a:t>Nominations are proposed by the Director QEC to the Vice Chancellor to finalize the team selection</a:t>
            </a:r>
          </a:p>
          <a:p>
            <a:pPr lvl="0"/>
            <a:r>
              <a:rPr lang="en-US" sz="3000" dirty="0" smtClean="0"/>
              <a:t>AT is Responsible for the evaluation of SAR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B0F0"/>
                </a:solidFill>
              </a:rPr>
              <a:t>TORs of Assessment Team</a:t>
            </a:r>
            <a:endParaRPr lang="en-US" sz="4400" dirty="0">
              <a:solidFill>
                <a:srgbClr val="00B0F0"/>
              </a:solidFill>
            </a:endParaRPr>
          </a:p>
        </p:txBody>
      </p:sp>
      <p:sp>
        <p:nvSpPr>
          <p:cNvPr id="3" name="Content Placeholder 2"/>
          <p:cNvSpPr>
            <a:spLocks noGrp="1"/>
          </p:cNvSpPr>
          <p:nvPr>
            <p:ph idx="1"/>
          </p:nvPr>
        </p:nvSpPr>
        <p:spPr/>
        <p:txBody>
          <a:bodyPr>
            <a:normAutofit/>
          </a:bodyPr>
          <a:lstStyle/>
          <a:p>
            <a:pPr lvl="0"/>
            <a:r>
              <a:rPr lang="en-US" dirty="0" smtClean="0"/>
              <a:t>To review SAR report as per guidelines provided by QEC</a:t>
            </a:r>
          </a:p>
          <a:p>
            <a:pPr lvl="0"/>
            <a:r>
              <a:rPr lang="en-US" dirty="0" smtClean="0"/>
              <a:t>To visit the Department/Institute with other members and verify the contents of SAR </a:t>
            </a:r>
          </a:p>
          <a:p>
            <a:pPr lvl="0"/>
            <a:r>
              <a:rPr lang="en-US" dirty="0" smtClean="0"/>
              <a:t>To attend meetings on the findings of visits and sharing of experiences</a:t>
            </a:r>
          </a:p>
          <a:p>
            <a:pPr lvl="0"/>
            <a:r>
              <a:rPr lang="en-US" dirty="0" smtClean="0"/>
              <a:t>To draft a report on the prescribed format based on the findings of visits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pload.wikimedia.org/wikipedia/commons/a/ae/Question_mark_3d.png"/>
          <p:cNvPicPr>
            <a:picLocks noChangeAspect="1" noChangeArrowheads="1"/>
          </p:cNvPicPr>
          <p:nvPr/>
        </p:nvPicPr>
        <p:blipFill>
          <a:blip r:embed="rId2" cstate="print"/>
          <a:srcRect/>
          <a:stretch>
            <a:fillRect/>
          </a:stretch>
        </p:blipFill>
        <p:spPr bwMode="auto">
          <a:xfrm>
            <a:off x="3352800" y="1295400"/>
            <a:ext cx="2895600" cy="4267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0668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Quality Enhancement Cell</a:t>
            </a:r>
            <a:br>
              <a:rPr lang="en-US" b="1" dirty="0" smtClean="0"/>
            </a:br>
            <a:r>
              <a:rPr lang="en-US" b="1" dirty="0" smtClean="0"/>
              <a:t/>
            </a:r>
            <a:br>
              <a:rPr lang="en-US" b="1" dirty="0" smtClean="0"/>
            </a:br>
            <a:r>
              <a:rPr lang="en-US" sz="3100" b="1" dirty="0" smtClean="0"/>
              <a:t>Dr. </a:t>
            </a:r>
            <a:r>
              <a:rPr lang="en-US" sz="3100" b="1" dirty="0" err="1" smtClean="0"/>
              <a:t>Dawar</a:t>
            </a:r>
            <a:r>
              <a:rPr lang="en-US" sz="3100" b="1" dirty="0" smtClean="0"/>
              <a:t> </a:t>
            </a:r>
            <a:r>
              <a:rPr lang="en-US" sz="3100" b="1" dirty="0" err="1" smtClean="0"/>
              <a:t>Hameed</a:t>
            </a:r>
            <a:r>
              <a:rPr lang="en-US" sz="3100" b="1" dirty="0" smtClean="0"/>
              <a:t> Mughal</a:t>
            </a:r>
            <a:br>
              <a:rPr lang="en-US" sz="3100" b="1" dirty="0" smtClean="0"/>
            </a:br>
            <a:r>
              <a:rPr lang="en-US" sz="3100" b="1" dirty="0" smtClean="0"/>
              <a:t>Director</a:t>
            </a:r>
            <a:r>
              <a:rPr lang="en-US" b="1" dirty="0" smtClean="0"/>
              <a:t/>
            </a:r>
            <a:br>
              <a:rPr lang="en-US" b="1" dirty="0" smtClean="0"/>
            </a:br>
            <a:r>
              <a:rPr lang="en-US" b="1" dirty="0" smtClean="0"/>
              <a:t/>
            </a:r>
            <a:br>
              <a:rPr lang="en-US" b="1" dirty="0" smtClean="0"/>
            </a:br>
            <a:endParaRPr lang="en-US" b="1" dirty="0"/>
          </a:p>
        </p:txBody>
      </p:sp>
      <p:pic>
        <p:nvPicPr>
          <p:cNvPr id="1026" name="Picture 2"/>
          <p:cNvPicPr>
            <a:picLocks noChangeAspect="1" noChangeArrowheads="1"/>
          </p:cNvPicPr>
          <p:nvPr/>
        </p:nvPicPr>
        <p:blipFill>
          <a:blip r:embed="rId2"/>
          <a:srcRect/>
          <a:stretch>
            <a:fillRect/>
          </a:stretch>
        </p:blipFill>
        <p:spPr bwMode="auto">
          <a:xfrm>
            <a:off x="0" y="0"/>
            <a:ext cx="9144000" cy="2667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514601"/>
            <a:ext cx="8001000" cy="1981200"/>
          </a:xfrm>
          <a:prstGeom prst="rect">
            <a:avLst/>
          </a:prstGeom>
        </p:spPr>
        <p:txBody>
          <a:bodyPr>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US" sz="9600" b="0" i="0" u="none" strike="noStrike" kern="1200" cap="none" spc="0" normalizeH="0" baseline="0" noProof="0" dirty="0" smtClean="0">
                <a:ln>
                  <a:noFill/>
                </a:ln>
                <a:solidFill>
                  <a:schemeClr val="tx1"/>
                </a:solidFill>
                <a:effectLst/>
                <a:uLnTx/>
                <a:uFillTx/>
                <a:latin typeface="Algerian" pitchFamily="82" charset="0"/>
                <a:ea typeface="+mn-ea"/>
                <a:cs typeface="+mn-cs"/>
              </a:rPr>
              <a:t>   THANK YOU</a:t>
            </a:r>
            <a:endParaRPr kumimoji="0" lang="en-US" sz="96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Establishment of QEC</a:t>
            </a:r>
            <a:endParaRPr lang="en-US" b="1" dirty="0"/>
          </a:p>
        </p:txBody>
      </p:sp>
      <p:sp>
        <p:nvSpPr>
          <p:cNvPr id="3" name="Content Placeholder 2"/>
          <p:cNvSpPr>
            <a:spLocks noGrp="1"/>
          </p:cNvSpPr>
          <p:nvPr>
            <p:ph idx="1"/>
          </p:nvPr>
        </p:nvSpPr>
        <p:spPr/>
        <p:txBody>
          <a:bodyPr>
            <a:normAutofit/>
          </a:bodyPr>
          <a:lstStyle/>
          <a:p>
            <a:pPr>
              <a:lnSpc>
                <a:spcPct val="150000"/>
              </a:lnSpc>
            </a:pPr>
            <a:r>
              <a:rPr lang="en-US" dirty="0" smtClean="0"/>
              <a:t>The QEC at UVAS was established in Dec, 2006 </a:t>
            </a:r>
          </a:p>
          <a:p>
            <a:pPr>
              <a:lnSpc>
                <a:spcPct val="150000"/>
              </a:lnSpc>
            </a:pPr>
            <a:r>
              <a:rPr lang="en-US" dirty="0" smtClean="0"/>
              <a:t>First Director assumed the charged in Feb, 2007</a:t>
            </a:r>
          </a:p>
          <a:p>
            <a:pPr>
              <a:lnSpc>
                <a:spcPct val="150000"/>
              </a:lnSpc>
            </a:pPr>
            <a:r>
              <a:rPr lang="en-US" dirty="0" smtClean="0"/>
              <a:t>Staff hiring was done in June 2007</a:t>
            </a:r>
          </a:p>
          <a:p>
            <a:pPr>
              <a:lnSpc>
                <a:spcPct val="15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Vision and Mission (QEC)</a:t>
            </a:r>
            <a:endParaRPr lang="en-US" sz="4000" b="1" dirty="0">
              <a:solidFill>
                <a:srgbClr val="00B0F0"/>
              </a:solidFill>
            </a:endParaRP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sz="4100" b="1" dirty="0" smtClean="0">
                <a:solidFill>
                  <a:srgbClr val="00B0F0"/>
                </a:solidFill>
              </a:rPr>
              <a:t>Vision</a:t>
            </a:r>
            <a:endParaRPr lang="en-US" sz="4100" dirty="0" smtClean="0">
              <a:solidFill>
                <a:srgbClr val="00B0F0"/>
              </a:solidFill>
            </a:endParaRPr>
          </a:p>
          <a:p>
            <a:pPr algn="just"/>
            <a:r>
              <a:rPr lang="en-US" dirty="0" smtClean="0"/>
              <a:t>To achieve excellence in academic standards in attaining the status of world class renowned institution</a:t>
            </a:r>
          </a:p>
          <a:p>
            <a:pPr>
              <a:buNone/>
            </a:pPr>
            <a:r>
              <a:rPr lang="en-US" dirty="0" smtClean="0"/>
              <a:t> </a:t>
            </a:r>
          </a:p>
          <a:p>
            <a:pPr>
              <a:buNone/>
            </a:pPr>
            <a:r>
              <a:rPr lang="en-US" sz="4100" b="1" dirty="0" smtClean="0">
                <a:solidFill>
                  <a:srgbClr val="00B0F0"/>
                </a:solidFill>
              </a:rPr>
              <a:t>Mission</a:t>
            </a:r>
            <a:endParaRPr lang="en-US" sz="4100" dirty="0" smtClean="0">
              <a:solidFill>
                <a:srgbClr val="00B0F0"/>
              </a:solidFill>
            </a:endParaRPr>
          </a:p>
          <a:p>
            <a:pPr algn="just"/>
            <a:r>
              <a:rPr lang="en-US" dirty="0" smtClean="0"/>
              <a:t>To ensure and improve quality of academic programs through implementing internationally acclaimed academic quality assurance processes to develop our students for meeting the current challenges of the market. Globally competitive quality education is what we strive for. Honoring the team, valuing the students, and following the golden principles of education is our philosophy.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Objectives Of QEC</a:t>
            </a:r>
            <a:endParaRPr lang="en-US" sz="4000" b="1" dirty="0">
              <a:solidFill>
                <a:srgbClr val="00B0F0"/>
              </a:solidFill>
            </a:endParaRPr>
          </a:p>
        </p:txBody>
      </p:sp>
      <p:sp>
        <p:nvSpPr>
          <p:cNvPr id="3" name="Content Placeholder 2"/>
          <p:cNvSpPr>
            <a:spLocks noGrp="1"/>
          </p:cNvSpPr>
          <p:nvPr>
            <p:ph idx="1"/>
          </p:nvPr>
        </p:nvSpPr>
        <p:spPr>
          <a:xfrm>
            <a:off x="457200" y="1295400"/>
            <a:ext cx="8229600" cy="5410200"/>
          </a:xfrm>
        </p:spPr>
        <p:txBody>
          <a:bodyPr>
            <a:noAutofit/>
          </a:bodyPr>
          <a:lstStyle/>
          <a:p>
            <a:pPr>
              <a:lnSpc>
                <a:spcPct val="170000"/>
              </a:lnSpc>
            </a:pPr>
            <a:r>
              <a:rPr lang="en-US" sz="2600" dirty="0" smtClean="0"/>
              <a:t>To instill scientific, objective based education and play a creative role in response to emerging professional challenges towards Veterinary, its ancillary professions and the community</a:t>
            </a:r>
            <a:r>
              <a:rPr lang="en-US" sz="2600" b="1" dirty="0" smtClean="0"/>
              <a:t> </a:t>
            </a:r>
            <a:endParaRPr lang="en-US" sz="2600" dirty="0" smtClean="0"/>
          </a:p>
          <a:p>
            <a:pPr>
              <a:lnSpc>
                <a:spcPct val="170000"/>
              </a:lnSpc>
            </a:pPr>
            <a:r>
              <a:rPr lang="en-US" sz="2600" dirty="0" smtClean="0"/>
              <a:t>To ensure quality education at the University under the umbrella of Quality Assurance Agency of H EC </a:t>
            </a:r>
          </a:p>
          <a:p>
            <a:pPr>
              <a:lnSpc>
                <a:spcPct val="170000"/>
              </a:lnSpc>
            </a:pPr>
            <a:r>
              <a:rPr lang="en-US" sz="2600" dirty="0" smtClean="0"/>
              <a:t>To identify and rectify the gaps hampering imparting quality education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Objectives Of QEC</a:t>
            </a:r>
            <a:endParaRPr lang="en-US" sz="4000" dirty="0"/>
          </a:p>
        </p:txBody>
      </p:sp>
      <p:sp>
        <p:nvSpPr>
          <p:cNvPr id="3" name="Content Placeholder 2"/>
          <p:cNvSpPr>
            <a:spLocks noGrp="1"/>
          </p:cNvSpPr>
          <p:nvPr>
            <p:ph idx="1"/>
          </p:nvPr>
        </p:nvSpPr>
        <p:spPr/>
        <p:txBody>
          <a:bodyPr>
            <a:normAutofit fontScale="92500" lnSpcReduction="20000"/>
          </a:bodyPr>
          <a:lstStyle/>
          <a:p>
            <a:pPr>
              <a:lnSpc>
                <a:spcPct val="170000"/>
              </a:lnSpc>
            </a:pPr>
            <a:r>
              <a:rPr lang="en-US" sz="2800" dirty="0" smtClean="0"/>
              <a:t>To build the capacity of the faculty according to the modern lines</a:t>
            </a:r>
          </a:p>
          <a:p>
            <a:pPr>
              <a:lnSpc>
                <a:spcPct val="170000"/>
              </a:lnSpc>
            </a:pPr>
            <a:r>
              <a:rPr lang="en-US" sz="2800" dirty="0" smtClean="0"/>
              <a:t>To establish the standard parameters for quality education, training, assessment and evaluation </a:t>
            </a:r>
          </a:p>
          <a:p>
            <a:pPr>
              <a:lnSpc>
                <a:spcPct val="170000"/>
              </a:lnSpc>
            </a:pPr>
            <a:r>
              <a:rPr lang="en-US" sz="2800" dirty="0" smtClean="0"/>
              <a:t>To identify the modern tools in teaching and research and incorporate it in education system as and when needed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Self Assessment (SA)</a:t>
            </a:r>
            <a:endParaRPr lang="en-US" dirty="0" smtClean="0">
              <a:solidFill>
                <a:srgbClr val="00B0F0"/>
              </a:solidFill>
            </a:endParaRPr>
          </a:p>
        </p:txBody>
      </p:sp>
      <p:sp>
        <p:nvSpPr>
          <p:cNvPr id="3" name="Content Placeholder 2"/>
          <p:cNvSpPr>
            <a:spLocks noGrp="1"/>
          </p:cNvSpPr>
          <p:nvPr>
            <p:ph idx="1"/>
          </p:nvPr>
        </p:nvSpPr>
        <p:spPr/>
        <p:txBody>
          <a:bodyPr/>
          <a:lstStyle/>
          <a:p>
            <a:pPr algn="just">
              <a:buNone/>
            </a:pPr>
            <a:r>
              <a:rPr lang="en-US" dirty="0" smtClean="0"/>
              <a:t>	Assessment conducted by the Institution/ Department itself to assess whether programs meet the educational </a:t>
            </a:r>
            <a:r>
              <a:rPr lang="en-US" b="1" dirty="0" smtClean="0"/>
              <a:t>objectives and outcomes </a:t>
            </a:r>
            <a:r>
              <a:rPr lang="en-US" dirty="0" smtClean="0"/>
              <a:t>with the purpose to improve program's quality and enhancing students learning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B0F0"/>
                </a:solidFill>
              </a:rPr>
              <a:t>Objectives of SA</a:t>
            </a:r>
            <a:endParaRPr lang="en-US" dirty="0">
              <a:solidFill>
                <a:srgbClr val="00B0F0"/>
              </a:solidFill>
            </a:endParaRPr>
          </a:p>
        </p:txBody>
      </p:sp>
      <p:sp>
        <p:nvSpPr>
          <p:cNvPr id="3" name="Content Placeholder 2"/>
          <p:cNvSpPr>
            <a:spLocks noGrp="1"/>
          </p:cNvSpPr>
          <p:nvPr>
            <p:ph idx="1"/>
          </p:nvPr>
        </p:nvSpPr>
        <p:spPr/>
        <p:txBody>
          <a:bodyPr/>
          <a:lstStyle/>
          <a:p>
            <a:pPr lvl="0"/>
            <a:r>
              <a:rPr lang="en-US" dirty="0" smtClean="0"/>
              <a:t>Improve and maintain academic standards</a:t>
            </a:r>
          </a:p>
          <a:p>
            <a:pPr lvl="0"/>
            <a:r>
              <a:rPr lang="en-US" dirty="0" smtClean="0"/>
              <a:t>Enhance students' learning</a:t>
            </a:r>
          </a:p>
          <a:p>
            <a:pPr lvl="0"/>
            <a:r>
              <a:rPr lang="en-US" dirty="0" smtClean="0"/>
              <a:t>Verify that the existing programs meet their objectives and institutional goals</a:t>
            </a:r>
          </a:p>
          <a:p>
            <a:pPr lvl="0"/>
            <a:r>
              <a:rPr lang="en-US" dirty="0" smtClean="0"/>
              <a:t>Provide feedback for quality assurance of academic programs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B0F0"/>
                </a:solidFill>
              </a:rPr>
              <a:t>Mechanism of SA</a:t>
            </a:r>
            <a:endParaRPr lang="en-US" dirty="0">
              <a:solidFill>
                <a:srgbClr val="00B0F0"/>
              </a:solidFill>
            </a:endParaRPr>
          </a:p>
        </p:txBody>
      </p:sp>
      <p:sp>
        <p:nvSpPr>
          <p:cNvPr id="3" name="Content Placeholder 2"/>
          <p:cNvSpPr>
            <a:spLocks noGrp="1"/>
          </p:cNvSpPr>
          <p:nvPr>
            <p:ph idx="1"/>
          </p:nvPr>
        </p:nvSpPr>
        <p:spPr>
          <a:xfrm>
            <a:off x="457200" y="1447800"/>
            <a:ext cx="8229600" cy="4678363"/>
          </a:xfrm>
        </p:spPr>
        <p:txBody>
          <a:bodyPr>
            <a:noAutofit/>
          </a:bodyPr>
          <a:lstStyle/>
          <a:p>
            <a:pPr lvl="0" algn="just"/>
            <a:r>
              <a:rPr lang="en-US" sz="2800" dirty="0" smtClean="0"/>
              <a:t>The QEC initiates the SA</a:t>
            </a:r>
          </a:p>
          <a:p>
            <a:pPr algn="just"/>
            <a:r>
              <a:rPr lang="en-US" sz="2800" dirty="0" smtClean="0"/>
              <a:t>Program team  (PT) collects data for preparing  self-assessment report (SAR) about the program</a:t>
            </a:r>
          </a:p>
          <a:p>
            <a:pPr lvl="0" algn="just"/>
            <a:r>
              <a:rPr lang="en-US" sz="2800" dirty="0" smtClean="0"/>
              <a:t>The department submit the SAR to the QEC through the concerned Dean/HOD</a:t>
            </a:r>
          </a:p>
          <a:p>
            <a:pPr lvl="0" algn="just"/>
            <a:r>
              <a:rPr lang="en-US" sz="2800" dirty="0" smtClean="0"/>
              <a:t>The QEC reviews the SAR  within  one  month to  ensure its preparation as per required format</a:t>
            </a:r>
          </a:p>
          <a:p>
            <a:pPr lvl="0" algn="just"/>
            <a:r>
              <a:rPr lang="en-US" sz="2800" dirty="0" smtClean="0"/>
              <a:t>The Vice Chancellor forms a assessment team (AT) in consultation with the  QEC recommendations</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720</Words>
  <Application>Microsoft Office PowerPoint</Application>
  <PresentationFormat>On-screen Show (4:3)</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       Quality Enhancement Cell  Dr. Dawar Hameed Mughal Director  </vt:lpstr>
      <vt:lpstr>Establishment of QEC</vt:lpstr>
      <vt:lpstr>Vision and Mission (QEC)</vt:lpstr>
      <vt:lpstr>Objectives Of QEC</vt:lpstr>
      <vt:lpstr>Objectives Of QEC</vt:lpstr>
      <vt:lpstr>Self Assessment (SA)</vt:lpstr>
      <vt:lpstr>Objectives of SA</vt:lpstr>
      <vt:lpstr>Mechanism of SA</vt:lpstr>
      <vt:lpstr>Slide 10</vt:lpstr>
      <vt:lpstr>Slide 11</vt:lpstr>
      <vt:lpstr>Slide 12</vt:lpstr>
      <vt:lpstr>Slide 13</vt:lpstr>
      <vt:lpstr>Program Team (PT)and TORs</vt:lpstr>
      <vt:lpstr>Slide 15</vt:lpstr>
      <vt:lpstr>Slide 16</vt:lpstr>
      <vt:lpstr>Assessment Team (AT)</vt:lpstr>
      <vt:lpstr>TORs of Assessment Team</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30</cp:revision>
  <dcterms:created xsi:type="dcterms:W3CDTF">2006-08-16T00:00:00Z</dcterms:created>
  <dcterms:modified xsi:type="dcterms:W3CDTF">2013-10-30T04:28:08Z</dcterms:modified>
</cp:coreProperties>
</file>