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79" r:id="rId4"/>
    <p:sldId id="300" r:id="rId5"/>
    <p:sldId id="284" r:id="rId6"/>
    <p:sldId id="303" r:id="rId7"/>
    <p:sldId id="287" r:id="rId8"/>
    <p:sldId id="288" r:id="rId9"/>
    <p:sldId id="285" r:id="rId10"/>
    <p:sldId id="280" r:id="rId11"/>
    <p:sldId id="281" r:id="rId12"/>
    <p:sldId id="268" r:id="rId13"/>
    <p:sldId id="269" r:id="rId14"/>
    <p:sldId id="270" r:id="rId15"/>
    <p:sldId id="271" r:id="rId16"/>
    <p:sldId id="273" r:id="rId17"/>
    <p:sldId id="274" r:id="rId18"/>
    <p:sldId id="289" r:id="rId19"/>
    <p:sldId id="290" r:id="rId20"/>
    <p:sldId id="265" r:id="rId21"/>
    <p:sldId id="266" r:id="rId22"/>
    <p:sldId id="267" r:id="rId23"/>
    <p:sldId id="264" r:id="rId24"/>
    <p:sldId id="275" r:id="rId25"/>
    <p:sldId id="276" r:id="rId26"/>
    <p:sldId id="291" r:id="rId27"/>
    <p:sldId id="292" r:id="rId28"/>
    <p:sldId id="293" r:id="rId29"/>
    <p:sldId id="294" r:id="rId30"/>
    <p:sldId id="295" r:id="rId31"/>
    <p:sldId id="296" r:id="rId32"/>
    <p:sldId id="304" r:id="rId33"/>
    <p:sldId id="297" r:id="rId34"/>
    <p:sldId id="298" r:id="rId35"/>
    <p:sldId id="301" r:id="rId36"/>
    <p:sldId id="299" r:id="rId37"/>
    <p:sldId id="302" r:id="rId38"/>
    <p:sldId id="309" r:id="rId39"/>
    <p:sldId id="307" r:id="rId40"/>
    <p:sldId id="30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1120" autoAdjust="0"/>
    <p:restoredTop sz="94660"/>
  </p:normalViewPr>
  <p:slideViewPr>
    <p:cSldViewPr>
      <p:cViewPr varScale="1">
        <p:scale>
          <a:sx n="70" d="100"/>
          <a:sy n="70" d="100"/>
        </p:scale>
        <p:origin x="-2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0C360-A547-4175-9886-4FD025057707}"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EDE13-A69B-4032-B27A-12B7FDE603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0C360-A547-4175-9886-4FD025057707}" type="datetimeFigureOut">
              <a:rPr lang="en-US" smtClean="0"/>
              <a:pPr/>
              <a:t>10/30/2013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EDE13-A69B-4032-B27A-12B7FDE603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oft.uvas.edu.pk/tlogout.asp" TargetMode="External"/><Relationship Id="rId2" Type="http://schemas.openxmlformats.org/officeDocument/2006/relationships/hyperlink" Target="http://soft.uvas.edu.pk/cpanel_evaluation.asp"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Bismillah_Logo"/>
          <p:cNvPicPr>
            <a:picLocks noChangeAspect="1" noChangeArrowheads="1"/>
          </p:cNvPicPr>
          <p:nvPr/>
        </p:nvPicPr>
        <p:blipFill>
          <a:blip r:embed="rId2" cstate="print"/>
          <a:srcRect/>
          <a:stretch>
            <a:fillRect/>
          </a:stretch>
        </p:blipFill>
        <p:spPr bwMode="auto">
          <a:xfrm>
            <a:off x="2590800" y="2209800"/>
            <a:ext cx="39624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47500" lnSpcReduction="20000"/>
          </a:bodyPr>
          <a:lstStyle/>
          <a:p>
            <a:pPr>
              <a:lnSpc>
                <a:spcPct val="170000"/>
              </a:lnSpc>
            </a:pPr>
            <a:r>
              <a:rPr lang="en-US" sz="5700" dirty="0" smtClean="0"/>
              <a:t>Faculty Survey was also started in 2007-08</a:t>
            </a:r>
          </a:p>
          <a:p>
            <a:pPr>
              <a:lnSpc>
                <a:spcPct val="170000"/>
              </a:lnSpc>
            </a:pPr>
            <a:r>
              <a:rPr lang="en-US" sz="5700" dirty="0" smtClean="0"/>
              <a:t>Research progress review form were started in 2007</a:t>
            </a:r>
          </a:p>
          <a:p>
            <a:pPr>
              <a:lnSpc>
                <a:spcPct val="170000"/>
              </a:lnSpc>
            </a:pPr>
            <a:r>
              <a:rPr lang="en-US" sz="5700" dirty="0" smtClean="0"/>
              <a:t>Evaluation  process was assigned to the Program Teams </a:t>
            </a:r>
          </a:p>
          <a:p>
            <a:pPr>
              <a:lnSpc>
                <a:spcPct val="170000"/>
              </a:lnSpc>
            </a:pPr>
            <a:r>
              <a:rPr lang="en-US" sz="5700" dirty="0" smtClean="0"/>
              <a:t>QEC prepared reports and submitted it to concern Chairman/Director</a:t>
            </a:r>
          </a:p>
          <a:p>
            <a:pPr>
              <a:lnSpc>
                <a:spcPct val="170000"/>
              </a:lnSpc>
            </a:pPr>
            <a:r>
              <a:rPr lang="en-US" sz="5700" dirty="0" smtClean="0"/>
              <a:t>In 2008, Self Assessment (SA) Process was started</a:t>
            </a:r>
          </a:p>
          <a:p>
            <a:pPr>
              <a:lnSpc>
                <a:spcPct val="170000"/>
              </a:lnSpc>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fontScale="77500" lnSpcReduction="20000"/>
          </a:bodyPr>
          <a:lstStyle/>
          <a:p>
            <a:pPr>
              <a:lnSpc>
                <a:spcPct val="150000"/>
              </a:lnSpc>
            </a:pPr>
            <a:r>
              <a:rPr lang="en-US" sz="3500" dirty="0" smtClean="0"/>
              <a:t>In Nov, 2009 online examination system was initiated</a:t>
            </a:r>
          </a:p>
          <a:p>
            <a:pPr>
              <a:lnSpc>
                <a:spcPct val="150000"/>
              </a:lnSpc>
            </a:pPr>
            <a:r>
              <a:rPr lang="en-US" sz="3500" dirty="0" smtClean="0"/>
              <a:t>In  Feb, 2010 Course Teaching Software was implemented</a:t>
            </a:r>
          </a:p>
          <a:p>
            <a:pPr>
              <a:lnSpc>
                <a:spcPct val="150000"/>
              </a:lnSpc>
            </a:pPr>
            <a:r>
              <a:rPr lang="en-US" sz="3500" dirty="0" smtClean="0"/>
              <a:t>In Feb, 2010 online teachers’ evaluation/course evaluation by the students was started for all programs</a:t>
            </a:r>
          </a:p>
          <a:p>
            <a:pPr>
              <a:lnSpc>
                <a:spcPct val="150000"/>
              </a:lnSpc>
            </a:pPr>
            <a:r>
              <a:rPr lang="en-US" sz="3500" dirty="0" smtClean="0"/>
              <a:t>72 faculty members were evaluated by using 6121 forms in 39 courses (DVM) in first teachers’ evaluation by the students</a:t>
            </a:r>
          </a:p>
          <a:p>
            <a:pPr>
              <a:lnSpc>
                <a:spcPct val="150000"/>
              </a:lnSpc>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Under-graduate Programs</a:t>
            </a:r>
            <a:endParaRPr lang="en-US" sz="4000" b="1" dirty="0">
              <a:solidFill>
                <a:srgbClr val="00B0F0"/>
              </a:solidFill>
            </a:endParaRPr>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a:lnSpc>
                <a:spcPct val="150000"/>
              </a:lnSpc>
            </a:pPr>
            <a:r>
              <a:rPr lang="en-US" sz="4100" dirty="0" smtClean="0"/>
              <a:t>DVM</a:t>
            </a:r>
          </a:p>
          <a:p>
            <a:pPr>
              <a:lnSpc>
                <a:spcPct val="150000"/>
              </a:lnSpc>
            </a:pPr>
            <a:r>
              <a:rPr lang="en-US" sz="4100" dirty="0" smtClean="0"/>
              <a:t>BS (</a:t>
            </a:r>
            <a:r>
              <a:rPr lang="en-US" sz="4100" dirty="0" err="1" smtClean="0"/>
              <a:t>Hons</a:t>
            </a:r>
            <a:r>
              <a:rPr lang="en-US" sz="4100" dirty="0" smtClean="0"/>
              <a:t>.) Microbiology (2007)</a:t>
            </a:r>
          </a:p>
          <a:p>
            <a:pPr>
              <a:lnSpc>
                <a:spcPct val="150000"/>
              </a:lnSpc>
            </a:pPr>
            <a:r>
              <a:rPr lang="en-US" sz="4100" dirty="0" smtClean="0"/>
              <a:t>BS (</a:t>
            </a:r>
            <a:r>
              <a:rPr lang="en-US" sz="4100" dirty="0" err="1" smtClean="0"/>
              <a:t>Hons</a:t>
            </a:r>
            <a:r>
              <a:rPr lang="en-US" sz="4100" dirty="0" smtClean="0"/>
              <a:t>.) Bioinformatics and Biotechnology (2007)</a:t>
            </a:r>
          </a:p>
          <a:p>
            <a:pPr>
              <a:lnSpc>
                <a:spcPct val="150000"/>
              </a:lnSpc>
            </a:pPr>
            <a:r>
              <a:rPr lang="en-US" sz="4100" dirty="0" smtClean="0"/>
              <a:t> BS (</a:t>
            </a:r>
            <a:r>
              <a:rPr lang="en-US" sz="4100" dirty="0" err="1" smtClean="0"/>
              <a:t>Hons</a:t>
            </a:r>
            <a:r>
              <a:rPr lang="en-US" sz="4100" dirty="0" smtClean="0"/>
              <a:t>.)Dairy Technology (2007)</a:t>
            </a:r>
          </a:p>
          <a:p>
            <a:pPr>
              <a:lnSpc>
                <a:spcPct val="150000"/>
              </a:lnSpc>
            </a:pPr>
            <a:r>
              <a:rPr lang="en-US" sz="4100" dirty="0" smtClean="0"/>
              <a:t>BS (</a:t>
            </a:r>
            <a:r>
              <a:rPr lang="en-US" sz="4100" dirty="0" err="1" smtClean="0"/>
              <a:t>Hons</a:t>
            </a:r>
            <a:r>
              <a:rPr lang="en-US" sz="4100" dirty="0" smtClean="0"/>
              <a:t>.) Poultry Science (2007)</a:t>
            </a:r>
          </a:p>
          <a:p>
            <a:pPr>
              <a:lnSpc>
                <a:spcPct val="150000"/>
              </a:lnSpc>
            </a:pPr>
            <a:r>
              <a:rPr lang="en-US" sz="4100" dirty="0" smtClean="0"/>
              <a:t>BS (</a:t>
            </a:r>
            <a:r>
              <a:rPr lang="en-US" sz="4100" dirty="0" err="1" smtClean="0"/>
              <a:t>Hons</a:t>
            </a:r>
            <a:r>
              <a:rPr lang="en-US" sz="4100" dirty="0" smtClean="0"/>
              <a:t>.) Fisheries and Aquaculture(2007) modifies as BS (</a:t>
            </a:r>
            <a:r>
              <a:rPr lang="en-US" sz="4100" dirty="0" err="1" smtClean="0"/>
              <a:t>Hons</a:t>
            </a:r>
            <a:r>
              <a:rPr lang="en-US" sz="4100" dirty="0" smtClean="0"/>
              <a:t>.) Applied Zoology (2011)</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Under-graduate Programs</a:t>
            </a:r>
            <a:endParaRPr lang="en-US" sz="4000" b="1" dirty="0">
              <a:solidFill>
                <a:srgbClr val="00B0F0"/>
              </a:solidFill>
            </a:endParaRPr>
          </a:p>
        </p:txBody>
      </p:sp>
      <p:sp>
        <p:nvSpPr>
          <p:cNvPr id="3" name="Content Placeholder 2"/>
          <p:cNvSpPr>
            <a:spLocks noGrp="1"/>
          </p:cNvSpPr>
          <p:nvPr>
            <p:ph idx="1"/>
          </p:nvPr>
        </p:nvSpPr>
        <p:spPr>
          <a:xfrm>
            <a:off x="457200" y="1295400"/>
            <a:ext cx="8229600" cy="5029200"/>
          </a:xfrm>
        </p:spPr>
        <p:txBody>
          <a:bodyPr>
            <a:noAutofit/>
          </a:bodyPr>
          <a:lstStyle/>
          <a:p>
            <a:pPr>
              <a:lnSpc>
                <a:spcPct val="150000"/>
              </a:lnSpc>
            </a:pPr>
            <a:r>
              <a:rPr lang="en-US" sz="2700" dirty="0" smtClean="0"/>
              <a:t>MBA (2007)</a:t>
            </a:r>
          </a:p>
          <a:p>
            <a:pPr>
              <a:lnSpc>
                <a:spcPct val="150000"/>
              </a:lnSpc>
            </a:pPr>
            <a:r>
              <a:rPr lang="en-US" sz="2700" dirty="0" err="1" smtClean="0"/>
              <a:t>Pharm</a:t>
            </a:r>
            <a:r>
              <a:rPr lang="en-US" sz="2700" dirty="0" smtClean="0"/>
              <a:t> D (2008)</a:t>
            </a:r>
          </a:p>
          <a:p>
            <a:pPr>
              <a:lnSpc>
                <a:spcPct val="150000"/>
              </a:lnSpc>
            </a:pPr>
            <a:r>
              <a:rPr lang="en-US" sz="2700" dirty="0" smtClean="0"/>
              <a:t>BS (</a:t>
            </a:r>
            <a:r>
              <a:rPr lang="en-US" sz="2700" dirty="0" err="1" smtClean="0"/>
              <a:t>Hons</a:t>
            </a:r>
            <a:r>
              <a:rPr lang="en-US" sz="2700" dirty="0" smtClean="0"/>
              <a:t>.) Environmental Sciences (2010)</a:t>
            </a:r>
          </a:p>
          <a:p>
            <a:pPr>
              <a:lnSpc>
                <a:spcPct val="150000"/>
              </a:lnSpc>
            </a:pPr>
            <a:r>
              <a:rPr lang="en-US" sz="2700" dirty="0" smtClean="0"/>
              <a:t>BBA (</a:t>
            </a:r>
            <a:r>
              <a:rPr lang="en-US" sz="2700" dirty="0" err="1" smtClean="0"/>
              <a:t>Hons</a:t>
            </a:r>
            <a:r>
              <a:rPr lang="en-US" sz="2700" dirty="0" smtClean="0"/>
              <a:t>.), (2011)</a:t>
            </a:r>
          </a:p>
          <a:p>
            <a:pPr>
              <a:lnSpc>
                <a:spcPct val="150000"/>
              </a:lnSpc>
            </a:pPr>
            <a:r>
              <a:rPr lang="en-US" sz="2700" dirty="0" smtClean="0"/>
              <a:t>BS (</a:t>
            </a:r>
            <a:r>
              <a:rPr lang="en-US" sz="2700" dirty="0" err="1" smtClean="0"/>
              <a:t>Hons</a:t>
            </a:r>
            <a:r>
              <a:rPr lang="en-US" sz="2700" dirty="0" smtClean="0"/>
              <a:t>.)  Nutrition and Dietetics (2012)</a:t>
            </a:r>
          </a:p>
          <a:p>
            <a:pPr>
              <a:lnSpc>
                <a:spcPct val="150000"/>
              </a:lnSpc>
            </a:pPr>
            <a:r>
              <a:rPr lang="en-US" sz="2700" dirty="0" smtClean="0"/>
              <a:t>BS (</a:t>
            </a:r>
            <a:r>
              <a:rPr lang="en-US" sz="2700" dirty="0" err="1" smtClean="0"/>
              <a:t>Hons</a:t>
            </a:r>
            <a:r>
              <a:rPr lang="en-US" sz="2700" dirty="0" smtClean="0"/>
              <a:t>.) Biochemistry (2013)</a:t>
            </a:r>
          </a:p>
          <a:p>
            <a:pPr>
              <a:lnSpc>
                <a:spcPct val="150000"/>
              </a:lnSpc>
            </a:pPr>
            <a:r>
              <a:rPr lang="en-US" sz="2700" dirty="0" smtClean="0"/>
              <a:t>M Sc Zoology (2013)</a:t>
            </a:r>
          </a:p>
          <a:p>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66FF"/>
                </a:solidFill>
              </a:rPr>
              <a:t>Post-graduate Programs</a:t>
            </a:r>
            <a:endParaRPr lang="en-US" sz="4000" dirty="0">
              <a:solidFill>
                <a:srgbClr val="0066FF"/>
              </a:solidFill>
            </a:endParaRPr>
          </a:p>
        </p:txBody>
      </p:sp>
      <p:graphicFrame>
        <p:nvGraphicFramePr>
          <p:cNvPr id="4" name="Table 3"/>
          <p:cNvGraphicFramePr>
            <a:graphicFrameLocks noGrp="1"/>
          </p:cNvGraphicFramePr>
          <p:nvPr/>
        </p:nvGraphicFramePr>
        <p:xfrm>
          <a:off x="838200" y="1447800"/>
          <a:ext cx="7315201" cy="4800600"/>
        </p:xfrm>
        <a:graphic>
          <a:graphicData uri="http://schemas.openxmlformats.org/drawingml/2006/table">
            <a:tbl>
              <a:tblPr firstRow="1" bandRow="1">
                <a:tableStyleId>{5C22544A-7EE6-4342-B048-85BDC9FD1C3A}</a:tableStyleId>
              </a:tblPr>
              <a:tblGrid>
                <a:gridCol w="2011680"/>
                <a:gridCol w="1737361"/>
                <a:gridCol w="1840102"/>
                <a:gridCol w="1726058"/>
              </a:tblGrid>
              <a:tr h="886265">
                <a:tc gridSpan="4">
                  <a:txBody>
                    <a:bodyPr/>
                    <a:lstStyle/>
                    <a:p>
                      <a:pPr algn="ctr"/>
                      <a:r>
                        <a:rPr lang="en-US" sz="3600" b="1" dirty="0" smtClean="0"/>
                        <a:t>M Phil</a:t>
                      </a:r>
                      <a:endParaRPr lang="en-US" sz="3600" dirty="0"/>
                    </a:p>
                  </a:txBody>
                  <a:tcPr/>
                </a:tc>
                <a:tc hMerge="1">
                  <a:txBody>
                    <a:bodyPr/>
                    <a:lstStyle/>
                    <a:p>
                      <a:pPr marL="0" lvl="0" indent="0" algn="l">
                        <a:buNone/>
                      </a:pPr>
                      <a:endParaRPr lang="en-US" sz="1400" dirty="0"/>
                    </a:p>
                  </a:txBody>
                  <a:tcPr/>
                </a:tc>
                <a:tc hMerge="1">
                  <a:txBody>
                    <a:bodyPr/>
                    <a:lstStyle/>
                    <a:p>
                      <a:pPr marL="0" lvl="0" indent="0" algn="l">
                        <a:buNone/>
                      </a:pPr>
                      <a:endParaRPr lang="en-US" sz="1400" dirty="0"/>
                    </a:p>
                  </a:txBody>
                  <a:tcPr/>
                </a:tc>
                <a:tc hMerge="1">
                  <a:txBody>
                    <a:bodyPr/>
                    <a:lstStyle/>
                    <a:p>
                      <a:pPr algn="l"/>
                      <a:endParaRPr lang="en-US" sz="1400" dirty="0"/>
                    </a:p>
                  </a:txBody>
                  <a:tcPr/>
                </a:tc>
              </a:tr>
              <a:tr h="886265">
                <a:tc>
                  <a:txBody>
                    <a:bodyPr/>
                    <a:lstStyle/>
                    <a:p>
                      <a:pPr marL="514350" lvl="0" indent="-514350" algn="l">
                        <a:buNone/>
                      </a:pPr>
                      <a:r>
                        <a:rPr lang="en-US" sz="1400" b="1" dirty="0" smtClean="0"/>
                        <a:t>Microbiology</a:t>
                      </a:r>
                    </a:p>
                    <a:p>
                      <a:pPr algn="l"/>
                      <a:endParaRPr lang="en-US" sz="1400" b="1" dirty="0"/>
                    </a:p>
                  </a:txBody>
                  <a:tcPr/>
                </a:tc>
                <a:tc>
                  <a:txBody>
                    <a:bodyPr/>
                    <a:lstStyle/>
                    <a:p>
                      <a:pPr marL="0" lvl="0" indent="0" algn="l">
                        <a:buNone/>
                      </a:pPr>
                      <a:r>
                        <a:rPr lang="en-US" sz="1400" b="1" dirty="0" smtClean="0"/>
                        <a:t>Epidemiology &amp; Public Health</a:t>
                      </a:r>
                      <a:endParaRPr lang="en-US" sz="1400" b="1" dirty="0"/>
                    </a:p>
                  </a:txBody>
                  <a:tcPr/>
                </a:tc>
                <a:tc>
                  <a:txBody>
                    <a:bodyPr/>
                    <a:lstStyle/>
                    <a:p>
                      <a:pPr marL="0" lvl="0" indent="0" algn="l">
                        <a:buNone/>
                      </a:pPr>
                      <a:r>
                        <a:rPr lang="en-US" sz="1400" b="1" dirty="0" smtClean="0"/>
                        <a:t>Pharmacology &amp; Toxicology</a:t>
                      </a:r>
                      <a:endParaRPr lang="en-US" sz="1400" b="1" dirty="0"/>
                    </a:p>
                  </a:txBody>
                  <a:tcPr/>
                </a:tc>
                <a:tc>
                  <a:txBody>
                    <a:bodyPr/>
                    <a:lstStyle/>
                    <a:p>
                      <a:pPr marL="0" lvl="0" indent="0" algn="l">
                        <a:buNone/>
                      </a:pPr>
                      <a:r>
                        <a:rPr lang="en-US" sz="1400" b="1" dirty="0" smtClean="0"/>
                        <a:t>Fisheries &amp;</a:t>
                      </a:r>
                      <a:r>
                        <a:rPr lang="en-US" sz="1400" b="1" baseline="0" dirty="0" smtClean="0"/>
                        <a:t> </a:t>
                      </a:r>
                      <a:r>
                        <a:rPr lang="en-US" sz="1400" b="1" dirty="0" smtClean="0"/>
                        <a:t>Aquaculture</a:t>
                      </a:r>
                    </a:p>
                    <a:p>
                      <a:pPr algn="l"/>
                      <a:endParaRPr lang="en-US" sz="1400" b="1" dirty="0"/>
                    </a:p>
                  </a:txBody>
                  <a:tcPr/>
                </a:tc>
              </a:tr>
              <a:tr h="6277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Pathology</a:t>
                      </a:r>
                    </a:p>
                    <a:p>
                      <a:pPr algn="l"/>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Animal Nutrition </a:t>
                      </a:r>
                    </a:p>
                    <a:p>
                      <a:pPr algn="l"/>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Physiology</a:t>
                      </a:r>
                    </a:p>
                    <a:p>
                      <a:pPr algn="l"/>
                      <a:endParaRPr lang="en-US" sz="1400" b="1" dirty="0"/>
                    </a:p>
                  </a:txBody>
                  <a:tcPr/>
                </a:tc>
                <a:tc>
                  <a:txBody>
                    <a:bodyPr/>
                    <a:lstStyle/>
                    <a:p>
                      <a:pPr algn="l"/>
                      <a:r>
                        <a:rPr lang="en-US" sz="1400" b="1" dirty="0" smtClean="0"/>
                        <a:t>Molecular Biology &amp; Biotechnology</a:t>
                      </a:r>
                      <a:endParaRPr lang="en-US" sz="1400" b="1" dirty="0"/>
                    </a:p>
                  </a:txBody>
                  <a:tcPr/>
                </a:tc>
              </a:tr>
              <a:tr h="6277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Parasitology</a:t>
                      </a:r>
                    </a:p>
                    <a:p>
                      <a:pPr algn="l"/>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Poultry Production</a:t>
                      </a:r>
                    </a:p>
                    <a:p>
                      <a:pPr algn="l"/>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Anatomy &amp; Histology</a:t>
                      </a:r>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Forensic Sciences</a:t>
                      </a:r>
                    </a:p>
                    <a:p>
                      <a:pPr algn="l"/>
                      <a:endParaRPr lang="en-US" sz="1400" b="1" dirty="0"/>
                    </a:p>
                  </a:txBody>
                  <a:tcPr/>
                </a:tc>
              </a:tr>
              <a:tr h="8862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Theriogenology</a:t>
                      </a:r>
                    </a:p>
                    <a:p>
                      <a:pPr algn="l"/>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Livestock Production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(ABG + LM)</a:t>
                      </a:r>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Food Science &amp; Human Nutrition</a:t>
                      </a:r>
                    </a:p>
                    <a:p>
                      <a:pPr algn="l"/>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Bioinformatics</a:t>
                      </a:r>
                    </a:p>
                    <a:p>
                      <a:pPr algn="l"/>
                      <a:endParaRPr lang="en-US" sz="1400" b="1" dirty="0"/>
                    </a:p>
                  </a:txBody>
                  <a:tcPr/>
                </a:tc>
              </a:tr>
              <a:tr h="8862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CMS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 Medicine + Surgery)</a:t>
                      </a:r>
                    </a:p>
                    <a:p>
                      <a:pPr algn="l"/>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Dairy Technology</a:t>
                      </a:r>
                    </a:p>
                    <a:p>
                      <a:pPr algn="l"/>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Wildlife &amp; Ecology</a:t>
                      </a:r>
                    </a:p>
                    <a:p>
                      <a:pPr algn="l"/>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Pharmaceutical Sciences</a:t>
                      </a:r>
                    </a:p>
                    <a:p>
                      <a:pPr algn="l"/>
                      <a:endParaRPr lang="en-US" sz="1400" b="1"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4000" b="1" dirty="0" smtClean="0">
                <a:solidFill>
                  <a:srgbClr val="0066FF"/>
                </a:solidFill>
              </a:rPr>
              <a:t>Post-graduate Programs</a:t>
            </a:r>
            <a:endParaRPr lang="en-US" sz="4000" dirty="0">
              <a:solidFill>
                <a:srgbClr val="0066FF"/>
              </a:solidFill>
            </a:endParaRPr>
          </a:p>
        </p:txBody>
      </p:sp>
      <p:sp>
        <p:nvSpPr>
          <p:cNvPr id="3" name="Content Placeholder 2"/>
          <p:cNvSpPr>
            <a:spLocks noGrp="1"/>
          </p:cNvSpPr>
          <p:nvPr>
            <p:ph idx="1"/>
          </p:nvPr>
        </p:nvSpPr>
        <p:spPr/>
        <p:txBody>
          <a:bodyPr>
            <a:normAutofit/>
          </a:bodyPr>
          <a:lstStyle/>
          <a:p>
            <a:pPr fontAlgn="t">
              <a:buNone/>
            </a:pPr>
            <a:endParaRPr lang="en-US" b="1" dirty="0" smtClean="0"/>
          </a:p>
          <a:p>
            <a:pPr>
              <a:buNone/>
            </a:pPr>
            <a:endParaRPr lang="en-US" b="1" dirty="0" smtClean="0"/>
          </a:p>
          <a:p>
            <a:pPr>
              <a:buNone/>
            </a:pPr>
            <a:endParaRPr lang="en-US" dirty="0" smtClean="0"/>
          </a:p>
          <a:p>
            <a:pPr>
              <a:buNone/>
            </a:pPr>
            <a:endParaRPr lang="en-US" dirty="0"/>
          </a:p>
        </p:txBody>
      </p:sp>
      <p:graphicFrame>
        <p:nvGraphicFramePr>
          <p:cNvPr id="4" name="Table 3"/>
          <p:cNvGraphicFramePr>
            <a:graphicFrameLocks noGrp="1"/>
          </p:cNvGraphicFramePr>
          <p:nvPr/>
        </p:nvGraphicFramePr>
        <p:xfrm>
          <a:off x="914400" y="1447798"/>
          <a:ext cx="7010400" cy="4800605"/>
        </p:xfrm>
        <a:graphic>
          <a:graphicData uri="http://schemas.openxmlformats.org/drawingml/2006/table">
            <a:tbl>
              <a:tblPr firstRow="1" bandRow="1">
                <a:tableStyleId>{5C22544A-7EE6-4342-B048-85BDC9FD1C3A}</a:tableStyleId>
              </a:tblPr>
              <a:tblGrid>
                <a:gridCol w="1752600"/>
                <a:gridCol w="1752600"/>
                <a:gridCol w="1752600"/>
                <a:gridCol w="1752600"/>
              </a:tblGrid>
              <a:tr h="992007">
                <a:tc gridSpan="4">
                  <a:txBody>
                    <a:bodyPr/>
                    <a:lstStyle/>
                    <a:p>
                      <a:pPr marL="514350" marR="0" lvl="0" indent="-514350" algn="ctr" defTabSz="914400" rtl="0" eaLnBrk="1" fontAlgn="auto" latinLnBrk="0" hangingPunct="1">
                        <a:lnSpc>
                          <a:spcPct val="100000"/>
                        </a:lnSpc>
                        <a:spcBef>
                          <a:spcPts val="0"/>
                        </a:spcBef>
                        <a:spcAft>
                          <a:spcPts val="0"/>
                        </a:spcAft>
                        <a:buClrTx/>
                        <a:buSzTx/>
                        <a:buFontTx/>
                        <a:buNone/>
                        <a:tabLst/>
                        <a:defRPr/>
                      </a:pPr>
                      <a:r>
                        <a:rPr lang="en-US" sz="3600" dirty="0" smtClean="0"/>
                        <a:t> Ph D</a:t>
                      </a:r>
                    </a:p>
                    <a:p>
                      <a:pPr marL="514350" lvl="0" indent="-514350" algn="l">
                        <a:buNone/>
                      </a:pPr>
                      <a:endParaRPr lang="en-US" sz="1400" dirty="0" smtClean="0"/>
                    </a:p>
                  </a:txBody>
                  <a:tcPr/>
                </a:tc>
                <a:tc hMerge="1">
                  <a:txBody>
                    <a:bodyPr/>
                    <a:lstStyle/>
                    <a:p>
                      <a:pPr marL="0" lvl="0" indent="0" algn="l">
                        <a:buNone/>
                      </a:pPr>
                      <a:endParaRPr lang="en-US" sz="1400" dirty="0"/>
                    </a:p>
                  </a:txBody>
                  <a:tcPr/>
                </a:tc>
                <a:tc hMerge="1">
                  <a:txBody>
                    <a:bodyPr/>
                    <a:lstStyle/>
                    <a:p>
                      <a:pPr marL="0" lvl="0" indent="0" algn="l">
                        <a:buNone/>
                      </a:pPr>
                      <a:endParaRPr lang="en-US" sz="1400" dirty="0"/>
                    </a:p>
                  </a:txBody>
                  <a:tcPr/>
                </a:tc>
                <a:tc hMerge="1">
                  <a:txBody>
                    <a:bodyPr/>
                    <a:lstStyle/>
                    <a:p>
                      <a:pPr marL="0" lvl="0" indent="0" algn="l">
                        <a:buNone/>
                      </a:pPr>
                      <a:endParaRPr lang="en-US" sz="1400" dirty="0" smtClean="0"/>
                    </a:p>
                  </a:txBody>
                  <a:tcPr/>
                </a:tc>
              </a:tr>
              <a:tr h="696452">
                <a:tc>
                  <a:txBody>
                    <a:bodyPr/>
                    <a:lstStyle/>
                    <a:p>
                      <a:pPr marL="514350" lvl="0" indent="-514350" algn="l">
                        <a:buNone/>
                      </a:pPr>
                      <a:r>
                        <a:rPr lang="en-US" sz="1400" b="1" dirty="0" smtClean="0"/>
                        <a:t>Microbiology</a:t>
                      </a:r>
                    </a:p>
                  </a:txBody>
                  <a:tcPr/>
                </a:tc>
                <a:tc>
                  <a:txBody>
                    <a:bodyPr/>
                    <a:lstStyle/>
                    <a:p>
                      <a:pPr marL="0" lvl="0" indent="0" algn="l">
                        <a:buNone/>
                      </a:pPr>
                      <a:r>
                        <a:rPr lang="en-US" sz="1400" b="1" dirty="0" smtClean="0"/>
                        <a:t>Epidemiology &amp; Public Health</a:t>
                      </a:r>
                      <a:endParaRPr lang="en-US" sz="1400" b="1" dirty="0"/>
                    </a:p>
                  </a:txBody>
                  <a:tcPr/>
                </a:tc>
                <a:tc>
                  <a:txBody>
                    <a:bodyPr/>
                    <a:lstStyle/>
                    <a:p>
                      <a:pPr marL="0" lvl="0" indent="0" algn="l">
                        <a:buNone/>
                      </a:pPr>
                      <a:r>
                        <a:rPr lang="en-US" sz="1400" b="1" dirty="0" smtClean="0"/>
                        <a:t>Pharmacology &amp; Toxicology</a:t>
                      </a:r>
                      <a:endParaRPr lang="en-US" sz="1400" b="1" dirty="0"/>
                    </a:p>
                  </a:txBody>
                  <a:tcPr/>
                </a:tc>
                <a:tc>
                  <a:txBody>
                    <a:bodyPr/>
                    <a:lstStyle/>
                    <a:p>
                      <a:pPr marL="0" lvl="0" indent="0" algn="l">
                        <a:buNone/>
                      </a:pPr>
                      <a:r>
                        <a:rPr lang="en-US" sz="1400" b="1" dirty="0" smtClean="0"/>
                        <a:t>Fisheries &amp;</a:t>
                      </a:r>
                      <a:r>
                        <a:rPr lang="en-US" sz="1400" b="1" baseline="0" dirty="0" smtClean="0"/>
                        <a:t> </a:t>
                      </a:r>
                      <a:r>
                        <a:rPr lang="en-US" sz="1400" b="1" dirty="0" smtClean="0"/>
                        <a:t>Aquaculture</a:t>
                      </a:r>
                    </a:p>
                  </a:txBody>
                  <a:tcPr/>
                </a:tc>
              </a:tr>
              <a:tr h="696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Pathology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Animal Nutrition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Physiology</a:t>
                      </a:r>
                    </a:p>
                  </a:txBody>
                  <a:tcPr/>
                </a:tc>
                <a:tc>
                  <a:txBody>
                    <a:bodyPr/>
                    <a:lstStyle/>
                    <a:p>
                      <a:pPr algn="l"/>
                      <a:r>
                        <a:rPr lang="en-US" sz="1400" b="1" dirty="0" smtClean="0"/>
                        <a:t>Molecular Biology &amp; Biotechnology</a:t>
                      </a:r>
                      <a:endParaRPr lang="en-US" sz="1400" b="1" dirty="0"/>
                    </a:p>
                  </a:txBody>
                  <a:tcPr/>
                </a:tc>
              </a:tr>
              <a:tr h="859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Parasitology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Poultry Production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Anatomy &amp; Histology</a:t>
                      </a:r>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Wildlife &amp; Ecology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r>
              <a:tr h="859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Theriogenology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Livestock Production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(ABG + LM)</a:t>
                      </a:r>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Food Science &amp; Human Nutrition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Dairy Technology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r>
              <a:tr h="696452">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CMS ( Medicine + Surgery)</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QEC Forms</a:t>
            </a:r>
            <a:endParaRPr lang="en-US" sz="4000" b="1" dirty="0">
              <a:solidFill>
                <a:srgbClr val="00B0F0"/>
              </a:solidFill>
            </a:endParaRPr>
          </a:p>
        </p:txBody>
      </p:sp>
      <p:sp>
        <p:nvSpPr>
          <p:cNvPr id="3" name="Content Placeholder 2"/>
          <p:cNvSpPr>
            <a:spLocks noGrp="1"/>
          </p:cNvSpPr>
          <p:nvPr>
            <p:ph idx="1"/>
          </p:nvPr>
        </p:nvSpPr>
        <p:spPr/>
        <p:txBody>
          <a:bodyPr/>
          <a:lstStyle/>
          <a:p>
            <a:r>
              <a:rPr lang="en-US" dirty="0" smtClean="0"/>
              <a:t>Teachers’ evaluation (students)</a:t>
            </a:r>
          </a:p>
          <a:p>
            <a:pPr lvl="1"/>
            <a:r>
              <a:rPr lang="en-US" dirty="0" smtClean="0"/>
              <a:t>Theory	</a:t>
            </a:r>
          </a:p>
          <a:p>
            <a:pPr lvl="1"/>
            <a:r>
              <a:rPr lang="en-US" dirty="0" smtClean="0"/>
              <a:t>Practical</a:t>
            </a:r>
          </a:p>
          <a:p>
            <a:pPr lvl="1"/>
            <a:r>
              <a:rPr lang="en-US" dirty="0" smtClean="0"/>
              <a:t>Clinics</a:t>
            </a:r>
          </a:p>
          <a:p>
            <a:r>
              <a:rPr lang="en-US" dirty="0" smtClean="0"/>
              <a:t>Course evaluation(students)</a:t>
            </a:r>
          </a:p>
          <a:p>
            <a:r>
              <a:rPr lang="en-US" dirty="0" smtClean="0"/>
              <a:t>Course review report (faculty)</a:t>
            </a:r>
          </a:p>
          <a:p>
            <a:r>
              <a:rPr lang="en-US" dirty="0" smtClean="0"/>
              <a:t>Graduating students survey (students)</a:t>
            </a:r>
          </a:p>
          <a:p>
            <a:pPr lvl="1">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QEC Forms</a:t>
            </a:r>
            <a:endParaRPr lang="en-US" sz="4000" dirty="0"/>
          </a:p>
        </p:txBody>
      </p:sp>
      <p:sp>
        <p:nvSpPr>
          <p:cNvPr id="3" name="Content Placeholder 2"/>
          <p:cNvSpPr>
            <a:spLocks noGrp="1"/>
          </p:cNvSpPr>
          <p:nvPr>
            <p:ph idx="1"/>
          </p:nvPr>
        </p:nvSpPr>
        <p:spPr/>
        <p:txBody>
          <a:bodyPr/>
          <a:lstStyle/>
          <a:p>
            <a:r>
              <a:rPr lang="en-US" dirty="0" smtClean="0"/>
              <a:t>Research progress review form (Post graduate students)</a:t>
            </a:r>
          </a:p>
          <a:p>
            <a:r>
              <a:rPr lang="en-US" dirty="0" smtClean="0"/>
              <a:t>Alumni survey </a:t>
            </a:r>
          </a:p>
          <a:p>
            <a:r>
              <a:rPr lang="en-US" dirty="0" smtClean="0"/>
              <a:t>Employer survey</a:t>
            </a:r>
          </a:p>
          <a:p>
            <a:r>
              <a:rPr lang="en-US" dirty="0" smtClean="0"/>
              <a:t>Faculty survey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Program Team (PT)</a:t>
            </a:r>
            <a:endParaRPr lang="en-US" sz="4000" b="1" dirty="0">
              <a:solidFill>
                <a:srgbClr val="00B0F0"/>
              </a:solidFill>
            </a:endParaRPr>
          </a:p>
        </p:txBody>
      </p:sp>
      <p:sp>
        <p:nvSpPr>
          <p:cNvPr id="3" name="Content Placeholder 2"/>
          <p:cNvSpPr>
            <a:spLocks noGrp="1"/>
          </p:cNvSpPr>
          <p:nvPr>
            <p:ph idx="1"/>
          </p:nvPr>
        </p:nvSpPr>
        <p:spPr/>
        <p:txBody>
          <a:bodyPr>
            <a:normAutofit/>
          </a:bodyPr>
          <a:lstStyle/>
          <a:p>
            <a:pPr algn="just"/>
            <a:r>
              <a:rPr lang="en-US" sz="3000" dirty="0" smtClean="0"/>
              <a:t>Each Department/Institute Head is chief member of PT</a:t>
            </a:r>
          </a:p>
          <a:p>
            <a:pPr algn="just"/>
            <a:r>
              <a:rPr lang="en-US" sz="3000" dirty="0" smtClean="0"/>
              <a:t>Each department has a focal person of QEC which is nominated by the head and notified by the registrar office/QEC after the approval from the Vice Chancellor</a:t>
            </a:r>
            <a:endParaRPr lang="en-US" sz="3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Assessment Team (AT)</a:t>
            </a:r>
            <a:endParaRPr lang="en-US" sz="4000" b="1" dirty="0">
              <a:solidFill>
                <a:srgbClr val="00B0F0"/>
              </a:solidFill>
            </a:endParaRPr>
          </a:p>
        </p:txBody>
      </p:sp>
      <p:sp>
        <p:nvSpPr>
          <p:cNvPr id="3" name="Content Placeholder 2"/>
          <p:cNvSpPr>
            <a:spLocks noGrp="1"/>
          </p:cNvSpPr>
          <p:nvPr>
            <p:ph idx="1"/>
          </p:nvPr>
        </p:nvSpPr>
        <p:spPr/>
        <p:txBody>
          <a:bodyPr>
            <a:normAutofit/>
          </a:bodyPr>
          <a:lstStyle/>
          <a:p>
            <a:pPr algn="just"/>
            <a:r>
              <a:rPr lang="en-US" sz="3000" dirty="0" smtClean="0"/>
              <a:t>The assessment team is proposed by the  Director QEC and is finalized/approved by the Vice Chancellor</a:t>
            </a:r>
          </a:p>
          <a:p>
            <a:pPr algn="just"/>
            <a:r>
              <a:rPr lang="en-US" sz="3000" dirty="0" smtClean="0"/>
              <a:t>The team includes senior faculty members and one subject expert may be from within or outside university</a:t>
            </a:r>
            <a:endParaRPr lang="en-US" sz="3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24200"/>
            <a:ext cx="7772400" cy="2819400"/>
          </a:xfrm>
        </p:spPr>
        <p:txBody>
          <a:bodyPr>
            <a:normAutofit fontScale="90000"/>
          </a:bodyPr>
          <a:lstStyle/>
          <a:p>
            <a:pPr algn="ctr"/>
            <a:r>
              <a:rPr lang="en-US" b="1" dirty="0" smtClean="0"/>
              <a:t>Quality Enhancement Cell</a:t>
            </a:r>
            <a:br>
              <a:rPr lang="en-US" b="1" dirty="0" smtClean="0"/>
            </a:br>
            <a:r>
              <a:rPr lang="en-US" b="1" dirty="0" smtClean="0"/>
              <a:t/>
            </a:r>
            <a:br>
              <a:rPr lang="en-US" b="1" dirty="0" smtClean="0"/>
            </a:br>
            <a:r>
              <a:rPr lang="en-US" sz="3100" b="1" dirty="0" smtClean="0"/>
              <a:t>Dr. </a:t>
            </a:r>
            <a:r>
              <a:rPr lang="en-US" sz="3100" b="1" dirty="0" err="1" smtClean="0"/>
              <a:t>Dawar</a:t>
            </a:r>
            <a:r>
              <a:rPr lang="en-US" sz="3100" b="1" dirty="0" smtClean="0"/>
              <a:t> </a:t>
            </a:r>
            <a:r>
              <a:rPr lang="en-US" sz="3100" b="1" dirty="0" err="1" smtClean="0"/>
              <a:t>Hameed</a:t>
            </a:r>
            <a:r>
              <a:rPr lang="en-US" sz="3100" b="1" dirty="0" smtClean="0"/>
              <a:t> Mughal</a:t>
            </a:r>
            <a:br>
              <a:rPr lang="en-US" sz="3100" b="1" dirty="0" smtClean="0"/>
            </a:br>
            <a:r>
              <a:rPr lang="en-US" sz="3100" b="1" dirty="0" smtClean="0"/>
              <a:t>Director</a:t>
            </a:r>
            <a:r>
              <a:rPr lang="en-US" b="1" dirty="0" smtClean="0"/>
              <a:t/>
            </a:r>
            <a:br>
              <a:rPr lang="en-US" b="1" dirty="0" smtClean="0"/>
            </a:br>
            <a:r>
              <a:rPr lang="en-US" sz="2400" b="1" dirty="0" smtClean="0"/>
              <a:t>(October 23, 2013)</a:t>
            </a:r>
            <a:r>
              <a:rPr lang="en-US" b="1" dirty="0" smtClean="0"/>
              <a:t/>
            </a:r>
            <a:br>
              <a:rPr lang="en-US" b="1" dirty="0" smtClean="0"/>
            </a:br>
            <a:endParaRPr lang="en-US" b="1" dirty="0"/>
          </a:p>
        </p:txBody>
      </p:sp>
      <p:pic>
        <p:nvPicPr>
          <p:cNvPr id="1026" name="Picture 2"/>
          <p:cNvPicPr>
            <a:picLocks noChangeAspect="1" noChangeArrowheads="1"/>
          </p:cNvPicPr>
          <p:nvPr/>
        </p:nvPicPr>
        <p:blipFill>
          <a:blip r:embed="rId2"/>
          <a:srcRect/>
          <a:stretch>
            <a:fillRect/>
          </a:stretch>
        </p:blipFill>
        <p:spPr bwMode="auto">
          <a:xfrm>
            <a:off x="0" y="0"/>
            <a:ext cx="9144000" cy="25146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00B0F0"/>
                </a:solidFill>
              </a:rPr>
              <a:t>Mechanism of SA</a:t>
            </a:r>
            <a:endParaRPr lang="en-US" sz="4000" dirty="0">
              <a:solidFill>
                <a:srgbClr val="00B0F0"/>
              </a:solidFill>
            </a:endParaRPr>
          </a:p>
        </p:txBody>
      </p:sp>
      <p:sp>
        <p:nvSpPr>
          <p:cNvPr id="3" name="Content Placeholder 2"/>
          <p:cNvSpPr>
            <a:spLocks noGrp="1"/>
          </p:cNvSpPr>
          <p:nvPr>
            <p:ph idx="1"/>
          </p:nvPr>
        </p:nvSpPr>
        <p:spPr>
          <a:xfrm>
            <a:off x="457200" y="1447800"/>
            <a:ext cx="8229600" cy="4678363"/>
          </a:xfrm>
        </p:spPr>
        <p:txBody>
          <a:bodyPr>
            <a:noAutofit/>
          </a:bodyPr>
          <a:lstStyle/>
          <a:p>
            <a:pPr lvl="0" algn="just"/>
            <a:r>
              <a:rPr lang="en-US" sz="2800" dirty="0" smtClean="0"/>
              <a:t>The QEC initiates the SA process</a:t>
            </a:r>
          </a:p>
          <a:p>
            <a:pPr algn="just"/>
            <a:r>
              <a:rPr lang="en-US" sz="2800" dirty="0" smtClean="0"/>
              <a:t>Program Team  (PT) collects data for preparing  self-assessment report (SAR) about the program</a:t>
            </a:r>
          </a:p>
          <a:p>
            <a:pPr lvl="0" algn="just"/>
            <a:r>
              <a:rPr lang="en-US" sz="2800" dirty="0" smtClean="0"/>
              <a:t>The department submits the SAR to the QEC through the concerned Dean/</a:t>
            </a:r>
            <a:r>
              <a:rPr lang="en-US" sz="2800" dirty="0" err="1" smtClean="0"/>
              <a:t>HoD</a:t>
            </a:r>
            <a:endParaRPr lang="en-US" sz="2800" dirty="0" smtClean="0"/>
          </a:p>
          <a:p>
            <a:pPr lvl="0" algn="just"/>
            <a:r>
              <a:rPr lang="en-US" sz="2800" dirty="0" smtClean="0"/>
              <a:t>The QEC reviews the SAR  within  one  month to  ensure its preparation as per required format</a:t>
            </a:r>
          </a:p>
          <a:p>
            <a:pPr lvl="0" algn="just"/>
            <a:r>
              <a:rPr lang="en-US" sz="2800" dirty="0" smtClean="0"/>
              <a:t>The QEC sends recommendations to Vice Chancellor for the formation of AT</a:t>
            </a:r>
          </a:p>
          <a:p>
            <a:pPr lvl="0" algn="just"/>
            <a:r>
              <a:rPr lang="en-US" sz="2800" dirty="0" smtClean="0"/>
              <a:t>The Vice Chancellor finalizes the AT</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05400"/>
          </a:xfrm>
        </p:spPr>
        <p:txBody>
          <a:bodyPr>
            <a:normAutofit/>
          </a:bodyPr>
          <a:lstStyle/>
          <a:p>
            <a:pPr lvl="0"/>
            <a:r>
              <a:rPr lang="en-US" sz="3000" dirty="0" smtClean="0"/>
              <a:t>The AT comprises of 2-3 members from within  or outside the university</a:t>
            </a:r>
          </a:p>
          <a:p>
            <a:pPr lvl="0"/>
            <a:r>
              <a:rPr lang="en-US" sz="3000" dirty="0" smtClean="0"/>
              <a:t>The QEC plans and schedules the AT visit</a:t>
            </a:r>
          </a:p>
          <a:p>
            <a:pPr lvl="0" algn="just"/>
            <a:r>
              <a:rPr lang="en-US" sz="3000" dirty="0" smtClean="0"/>
              <a:t>The  AT  conducts  the  assessment,  submits  a  report  and  presents  its findings in an exit meeting, attended by the QEC, Dean and PT and faculty members</a:t>
            </a:r>
          </a:p>
          <a:p>
            <a:pPr lvl="0"/>
            <a:r>
              <a:rPr lang="en-US" sz="3000" dirty="0" smtClean="0"/>
              <a:t>The  QEC  submits  an  executive  summary  to  the Vice Chancellor based on  the  AT  findings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257800"/>
          </a:xfrm>
        </p:spPr>
        <p:txBody>
          <a:bodyPr>
            <a:noAutofit/>
          </a:bodyPr>
          <a:lstStyle/>
          <a:p>
            <a:pPr lvl="0"/>
            <a:r>
              <a:rPr lang="en-US" sz="3000" dirty="0" smtClean="0"/>
              <a:t>The Department/Institute prepare and submit an implementation plan (IP) to QEC based on  the AT findings</a:t>
            </a:r>
          </a:p>
          <a:p>
            <a:pPr lvl="0" algn="just"/>
            <a:r>
              <a:rPr lang="en-US" sz="3000" dirty="0" smtClean="0"/>
              <a:t>The   QEC   follows   up   on   the IP to   ensure that departments  are  adhering  to  the IP  </a:t>
            </a:r>
          </a:p>
          <a:p>
            <a:pPr lvl="0" algn="just"/>
            <a:r>
              <a:rPr lang="en-US" sz="3000" dirty="0" smtClean="0"/>
              <a:t>The  academic department  must inform  the  QEC  each   time  a   corrective  action  is implemented </a:t>
            </a:r>
          </a:p>
          <a:p>
            <a:r>
              <a:rPr lang="en-US" sz="3000" dirty="0" smtClean="0"/>
              <a:t>QEC review the implementation plan once a semester to assess the progress of IP </a:t>
            </a:r>
            <a:endParaRPr lang="en-US" sz="3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Model Departments</a:t>
            </a:r>
            <a:endParaRPr lang="en-US" sz="4000" b="1"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sz="3000" dirty="0" smtClean="0"/>
              <a:t>Epidemiology and Public Health </a:t>
            </a:r>
          </a:p>
          <a:p>
            <a:pPr marL="514350" indent="-514350">
              <a:buFont typeface="+mj-lt"/>
              <a:buAutoNum type="arabicPeriod"/>
            </a:pPr>
            <a:r>
              <a:rPr lang="en-US" sz="3000" dirty="0" smtClean="0"/>
              <a:t>Fisheries and Aquaculture </a:t>
            </a:r>
          </a:p>
          <a:p>
            <a:pPr marL="514350" indent="-514350">
              <a:buFont typeface="+mj-lt"/>
              <a:buAutoNum type="arabicPeriod"/>
            </a:pPr>
            <a:r>
              <a:rPr lang="en-US" sz="3000" dirty="0" smtClean="0"/>
              <a:t>Wildlife and Ecology </a:t>
            </a:r>
          </a:p>
          <a:p>
            <a:pPr marL="514350" indent="-514350">
              <a:buFont typeface="+mj-lt"/>
              <a:buAutoNum type="arabicPeriod"/>
            </a:pPr>
            <a:r>
              <a:rPr lang="en-US" sz="3000" dirty="0" smtClean="0"/>
              <a:t>Social Sciences </a:t>
            </a:r>
          </a:p>
          <a:p>
            <a:pPr marL="514350" indent="-514350">
              <a:buFont typeface="+mj-lt"/>
              <a:buAutoNum type="arabicPeriod"/>
            </a:pPr>
            <a:r>
              <a:rPr lang="en-US" sz="3000" dirty="0" smtClean="0"/>
              <a:t>Microbiology </a:t>
            </a:r>
          </a:p>
          <a:p>
            <a:pPr marL="514350" indent="-514350">
              <a:buFont typeface="+mj-lt"/>
              <a:buAutoNum type="arabicPeriod"/>
            </a:pPr>
            <a:r>
              <a:rPr lang="en-US" sz="3000" dirty="0" smtClean="0"/>
              <a:t>Theriogenology </a:t>
            </a:r>
          </a:p>
          <a:p>
            <a:pPr marL="514350" indent="-514350">
              <a:buFont typeface="+mj-lt"/>
              <a:buAutoNum type="arabicPeriod"/>
            </a:pPr>
            <a:r>
              <a:rPr lang="en-US" sz="3000" dirty="0" smtClean="0"/>
              <a:t>Pathology </a:t>
            </a:r>
          </a:p>
          <a:p>
            <a:pPr marL="514350" indent="-514350">
              <a:buFont typeface="+mj-lt"/>
              <a:buAutoNum type="arabicPeriod"/>
            </a:pPr>
            <a:r>
              <a:rPr lang="en-US" sz="3000" dirty="0" smtClean="0"/>
              <a:t>Poultry Production </a:t>
            </a:r>
          </a:p>
          <a:p>
            <a:pPr marL="514350" indent="-514350">
              <a:buFont typeface="+mj-lt"/>
              <a:buAutoNum type="arabicPeriod"/>
            </a:pPr>
            <a:r>
              <a:rPr lang="en-US" sz="3000" dirty="0" smtClean="0"/>
              <a:t>Pharmacology and Toxicology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Model Departments</a:t>
            </a:r>
            <a:endParaRPr lang="en-US" sz="40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10"/>
            </a:pPr>
            <a:r>
              <a:rPr lang="en-US" sz="3000" dirty="0" smtClean="0"/>
              <a:t>Economics and Business Management </a:t>
            </a:r>
          </a:p>
          <a:p>
            <a:pPr marL="514350" indent="-514350">
              <a:buFont typeface="+mj-lt"/>
              <a:buAutoNum type="arabicPeriod" startAt="10"/>
            </a:pPr>
            <a:r>
              <a:rPr lang="en-US" sz="3000" dirty="0" smtClean="0"/>
              <a:t>Livestock Production </a:t>
            </a:r>
          </a:p>
          <a:p>
            <a:pPr marL="514350" indent="-514350">
              <a:buFont typeface="+mj-lt"/>
              <a:buAutoNum type="arabicPeriod" startAt="10"/>
            </a:pPr>
            <a:r>
              <a:rPr lang="en-US" sz="3000" dirty="0" smtClean="0"/>
              <a:t>Clinical Medicine and Surgery </a:t>
            </a:r>
          </a:p>
          <a:p>
            <a:pPr marL="514350" indent="-514350">
              <a:buFont typeface="+mj-lt"/>
              <a:buAutoNum type="arabicPeriod" startAt="10"/>
            </a:pPr>
            <a:r>
              <a:rPr lang="en-US" sz="3000" dirty="0" smtClean="0"/>
              <a:t>Anatomy and Histology </a:t>
            </a:r>
          </a:p>
          <a:p>
            <a:pPr marL="514350" indent="-514350">
              <a:buFont typeface="+mj-lt"/>
              <a:buAutoNum type="arabicPeriod" startAt="10"/>
            </a:pPr>
            <a:r>
              <a:rPr lang="en-US" sz="3000" dirty="0" smtClean="0"/>
              <a:t>Food and Nutrition (Animal Nutrition) </a:t>
            </a:r>
          </a:p>
          <a:p>
            <a:pPr marL="514350" indent="-514350">
              <a:buFont typeface="+mj-lt"/>
              <a:buAutoNum type="arabicPeriod" startAt="10"/>
            </a:pPr>
            <a:r>
              <a:rPr lang="en-US" sz="3000" dirty="0" smtClean="0"/>
              <a:t>Statistics and Computer Science </a:t>
            </a:r>
          </a:p>
          <a:p>
            <a:pPr marL="514350" indent="-514350">
              <a:buFont typeface="+mj-lt"/>
              <a:buAutoNum type="arabicPeriod" startAt="10"/>
            </a:pPr>
            <a:r>
              <a:rPr lang="en-US" sz="3000" dirty="0" smtClean="0"/>
              <a:t>Physiology </a:t>
            </a:r>
          </a:p>
          <a:p>
            <a:pPr marL="514350" indent="-514350">
              <a:buFont typeface="+mj-lt"/>
              <a:buAutoNum type="arabicPeriod" startAt="10"/>
            </a:pPr>
            <a:r>
              <a:rPr lang="en-US" sz="3000" dirty="0" smtClean="0"/>
              <a:t>Parasitology </a:t>
            </a:r>
          </a:p>
          <a:p>
            <a:pPr marL="514350" indent="-514350">
              <a:buFont typeface="+mj-lt"/>
              <a:buAutoNum type="arabicPeriod" startAt="10"/>
            </a:pPr>
            <a:r>
              <a:rPr lang="en-US" sz="3000" dirty="0" smtClean="0"/>
              <a:t>Institute of Biochemistry and Biotechnology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pPr algn="l"/>
            <a:r>
              <a:rPr lang="en-US" sz="3200" b="1" dirty="0" smtClean="0">
                <a:solidFill>
                  <a:srgbClr val="00B0F0"/>
                </a:solidFill>
              </a:rPr>
              <a:t>Departments / Institutes Undergoing SA Exercise</a:t>
            </a:r>
            <a:endParaRPr lang="en-US" sz="3200" dirty="0">
              <a:solidFill>
                <a:srgbClr val="00B0F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000" dirty="0" smtClean="0"/>
              <a:t>Dairy Technology </a:t>
            </a:r>
            <a:r>
              <a:rPr lang="en-US" sz="2000" dirty="0" smtClean="0"/>
              <a:t>(DVM Program) </a:t>
            </a:r>
          </a:p>
          <a:p>
            <a:pPr marL="514350" indent="-514350">
              <a:buFont typeface="+mj-lt"/>
              <a:buAutoNum type="arabicPeriod"/>
            </a:pPr>
            <a:r>
              <a:rPr lang="en-US" sz="3000" dirty="0" smtClean="0"/>
              <a:t>Fisheries and Aquaculture </a:t>
            </a:r>
            <a:r>
              <a:rPr lang="en-US" sz="2000" dirty="0" smtClean="0"/>
              <a:t>(BS Program) </a:t>
            </a:r>
          </a:p>
          <a:p>
            <a:pPr marL="514350" indent="-514350">
              <a:buFont typeface="+mj-lt"/>
              <a:buAutoNum type="arabicPeriod"/>
            </a:pPr>
            <a:r>
              <a:rPr lang="en-US" sz="3000" dirty="0" smtClean="0"/>
              <a:t>Dairy Technology </a:t>
            </a:r>
            <a:r>
              <a:rPr lang="en-US" sz="2000" dirty="0" smtClean="0"/>
              <a:t>(BS Program) </a:t>
            </a:r>
          </a:p>
          <a:p>
            <a:pPr marL="514350" indent="-514350">
              <a:buFont typeface="+mj-lt"/>
              <a:buAutoNum type="arabicPeriod"/>
            </a:pPr>
            <a:r>
              <a:rPr lang="en-US" sz="3000" dirty="0" smtClean="0"/>
              <a:t>Microbiology </a:t>
            </a:r>
            <a:r>
              <a:rPr lang="en-US" sz="2000" dirty="0" smtClean="0"/>
              <a:t>(BS Program)</a:t>
            </a:r>
          </a:p>
          <a:p>
            <a:pPr marL="514350" indent="-514350">
              <a:buFont typeface="+mj-lt"/>
              <a:buAutoNum type="arabicPeriod"/>
            </a:pPr>
            <a:r>
              <a:rPr lang="en-US" sz="3000" dirty="0" smtClean="0"/>
              <a:t>Poultry Production </a:t>
            </a:r>
            <a:r>
              <a:rPr lang="en-US" sz="2000" dirty="0" smtClean="0"/>
              <a:t>(BS Program) </a:t>
            </a:r>
          </a:p>
          <a:p>
            <a:pPr marL="514350" indent="-514350">
              <a:buFont typeface="+mj-lt"/>
              <a:buAutoNum type="arabicPeriod"/>
            </a:pPr>
            <a:r>
              <a:rPr lang="en-US" sz="3000" dirty="0" smtClean="0"/>
              <a:t>Business Management </a:t>
            </a:r>
            <a:r>
              <a:rPr lang="en-US" sz="2000" dirty="0" smtClean="0"/>
              <a:t>(MBA Program)</a:t>
            </a:r>
          </a:p>
          <a:p>
            <a:pPr marL="514350" indent="-514350">
              <a:buFont typeface="+mj-lt"/>
              <a:buAutoNum type="arabicPeriod"/>
            </a:pPr>
            <a:r>
              <a:rPr lang="en-US" sz="3000" dirty="0" smtClean="0"/>
              <a:t>Biochemistry and Biotechnology </a:t>
            </a:r>
            <a:r>
              <a:rPr lang="en-US" sz="2000" dirty="0" smtClean="0"/>
              <a:t>(BS Program)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Quality of Assessment, control and Improvement</a:t>
            </a:r>
            <a:endParaRPr lang="en-US" b="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QEC conducts teacher and course evaluation by the students at the end of each semester</a:t>
            </a:r>
          </a:p>
          <a:p>
            <a:r>
              <a:rPr lang="en-US" dirty="0" smtClean="0"/>
              <a:t>The teacher evaluation is sent to the concern  teacher, Chairmen/Director and Dean</a:t>
            </a:r>
          </a:p>
          <a:p>
            <a:r>
              <a:rPr lang="en-US" dirty="0" smtClean="0"/>
              <a:t>The Chairman/Director calls a meeting on this assessment and discuss the weaker areas without mentioning the name of teachers and come up with a solution that how improvements can be made</a:t>
            </a:r>
          </a:p>
          <a:p>
            <a:r>
              <a:rPr lang="en-US" dirty="0" smtClean="0"/>
              <a:t>Each department sends the minutes of meeting to QEC</a:t>
            </a:r>
          </a:p>
          <a:p>
            <a:pPr>
              <a:buNone/>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Satisfactory Assessment</a:t>
            </a:r>
            <a:endParaRPr lang="en-US" sz="4000" b="1" dirty="0">
              <a:solidFill>
                <a:srgbClr val="00B0F0"/>
              </a:solidFill>
            </a:endParaRPr>
          </a:p>
        </p:txBody>
      </p:sp>
      <p:sp>
        <p:nvSpPr>
          <p:cNvPr id="3" name="Content Placeholder 2"/>
          <p:cNvSpPr>
            <a:spLocks noGrp="1"/>
          </p:cNvSpPr>
          <p:nvPr>
            <p:ph idx="1"/>
          </p:nvPr>
        </p:nvSpPr>
        <p:spPr/>
        <p:txBody>
          <a:bodyPr>
            <a:normAutofit/>
          </a:bodyPr>
          <a:lstStyle/>
          <a:p>
            <a:pPr algn="just"/>
            <a:r>
              <a:rPr lang="en-US" sz="2800" dirty="0" smtClean="0"/>
              <a:t>Initially, the assessments were narrow scoped</a:t>
            </a:r>
          </a:p>
          <a:p>
            <a:pPr algn="just"/>
            <a:r>
              <a:rPr lang="en-US" sz="2800" dirty="0" smtClean="0"/>
              <a:t>Now, the system is getting mature and depth is coming in assessments, with a focus towards real issues</a:t>
            </a:r>
          </a:p>
          <a:p>
            <a:pPr algn="just"/>
            <a:r>
              <a:rPr lang="en-US" sz="2800" dirty="0" smtClean="0"/>
              <a:t>The main reasons for unsatisfactory assessment  was non-clarity of the assessment procedures and their importance</a:t>
            </a:r>
          </a:p>
          <a:p>
            <a:endParaRPr lang="en-US" dirty="0" smtClean="0"/>
          </a:p>
          <a:p>
            <a:endParaRPr lang="en-US" dirty="0" smtClean="0"/>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Steps Taken Towards Improvements</a:t>
            </a:r>
            <a:endParaRPr lang="en-US" sz="4000" b="1" dirty="0">
              <a:solidFill>
                <a:srgbClr val="00B0F0"/>
              </a:solidFill>
            </a:endParaRPr>
          </a:p>
        </p:txBody>
      </p:sp>
      <p:sp>
        <p:nvSpPr>
          <p:cNvPr id="3" name="Content Placeholder 2"/>
          <p:cNvSpPr>
            <a:spLocks noGrp="1"/>
          </p:cNvSpPr>
          <p:nvPr>
            <p:ph idx="1"/>
          </p:nvPr>
        </p:nvSpPr>
        <p:spPr/>
        <p:txBody>
          <a:bodyPr>
            <a:normAutofit/>
          </a:bodyPr>
          <a:lstStyle/>
          <a:p>
            <a:pPr algn="just"/>
            <a:r>
              <a:rPr lang="en-US" sz="2800" dirty="0" smtClean="0"/>
              <a:t>The keen interest of the Vice Chancellor in QEC activities helped a lot</a:t>
            </a:r>
          </a:p>
          <a:p>
            <a:pPr algn="just"/>
            <a:r>
              <a:rPr lang="en-US" sz="2800" dirty="0" smtClean="0"/>
              <a:t>The Vice Chancellor himself started visits of the departments</a:t>
            </a:r>
          </a:p>
          <a:p>
            <a:pPr algn="just"/>
            <a:r>
              <a:rPr lang="en-US" sz="2800" dirty="0" smtClean="0"/>
              <a:t>Regular interaction with the departments by QEC</a:t>
            </a:r>
          </a:p>
          <a:p>
            <a:pPr algn="just"/>
            <a:r>
              <a:rPr lang="en-US" sz="2800" dirty="0" smtClean="0"/>
              <a:t>The students’ counseling started</a:t>
            </a:r>
          </a:p>
          <a:p>
            <a:pPr algn="just"/>
            <a:r>
              <a:rPr lang="en-US" sz="2800" dirty="0" smtClean="0"/>
              <a:t>Teachers’ trainings were increased</a:t>
            </a:r>
          </a:p>
          <a:p>
            <a:pPr algn="just"/>
            <a:r>
              <a:rPr lang="en-US" sz="2800" dirty="0" smtClean="0"/>
              <a:t>Introduced trainings for the focal persons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Weaker Areas Identified</a:t>
            </a:r>
            <a:endParaRPr lang="en-US" sz="4000" b="1" dirty="0">
              <a:solidFill>
                <a:srgbClr val="00B0F0"/>
              </a:solidFill>
            </a:endParaRPr>
          </a:p>
        </p:txBody>
      </p:sp>
      <p:sp>
        <p:nvSpPr>
          <p:cNvPr id="3" name="Content Placeholder 2"/>
          <p:cNvSpPr>
            <a:spLocks noGrp="1"/>
          </p:cNvSpPr>
          <p:nvPr>
            <p:ph idx="1"/>
          </p:nvPr>
        </p:nvSpPr>
        <p:spPr/>
        <p:txBody>
          <a:bodyPr/>
          <a:lstStyle/>
          <a:p>
            <a:pPr>
              <a:buNone/>
            </a:pPr>
            <a:r>
              <a:rPr lang="en-US" b="1" dirty="0" smtClean="0">
                <a:solidFill>
                  <a:srgbClr val="00B0F0"/>
                </a:solidFill>
              </a:rPr>
              <a:t>Based on Assessment Reports</a:t>
            </a:r>
          </a:p>
          <a:p>
            <a:r>
              <a:rPr lang="en-US" sz="2800" dirty="0" smtClean="0"/>
              <a:t>Electricity issues</a:t>
            </a:r>
          </a:p>
          <a:p>
            <a:r>
              <a:rPr lang="en-US" sz="2800" dirty="0" smtClean="0"/>
              <a:t>Lecture rooms availability</a:t>
            </a:r>
          </a:p>
          <a:p>
            <a:r>
              <a:rPr lang="en-US" sz="2800" dirty="0" smtClean="0"/>
              <a:t>Shortage of equipments/glassware</a:t>
            </a:r>
          </a:p>
          <a:p>
            <a:r>
              <a:rPr lang="en-US" sz="2800" dirty="0" smtClean="0"/>
              <a:t>Faculty need training</a:t>
            </a:r>
          </a:p>
          <a:p>
            <a:r>
              <a:rPr lang="en-US" sz="2800" dirty="0" smtClean="0"/>
              <a:t>Lack of senior faculty in the departments</a:t>
            </a:r>
          </a:p>
          <a:p>
            <a:r>
              <a:rPr lang="en-US" sz="2800" dirty="0" smtClean="0"/>
              <a:t>Inadequate laboratory manuals</a:t>
            </a:r>
          </a:p>
          <a:p>
            <a:r>
              <a:rPr lang="en-US" sz="2800" dirty="0" smtClean="0"/>
              <a:t>Lack of hand on work opportunities </a:t>
            </a:r>
          </a:p>
          <a:p>
            <a:endParaRPr lang="en-US" dirty="0" smtClean="0"/>
          </a:p>
          <a:p>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Establishment of QEC</a:t>
            </a:r>
            <a:endParaRPr lang="en-US" b="1" dirty="0"/>
          </a:p>
        </p:txBody>
      </p:sp>
      <p:sp>
        <p:nvSpPr>
          <p:cNvPr id="3" name="Content Placeholder 2"/>
          <p:cNvSpPr>
            <a:spLocks noGrp="1"/>
          </p:cNvSpPr>
          <p:nvPr>
            <p:ph idx="1"/>
          </p:nvPr>
        </p:nvSpPr>
        <p:spPr/>
        <p:txBody>
          <a:bodyPr>
            <a:normAutofit/>
          </a:bodyPr>
          <a:lstStyle/>
          <a:p>
            <a:pPr>
              <a:lnSpc>
                <a:spcPct val="150000"/>
              </a:lnSpc>
            </a:pPr>
            <a:r>
              <a:rPr lang="en-US" dirty="0" smtClean="0"/>
              <a:t>The QEC at UVAS was established in Dec, 2006 </a:t>
            </a:r>
          </a:p>
          <a:p>
            <a:pPr>
              <a:lnSpc>
                <a:spcPct val="150000"/>
              </a:lnSpc>
            </a:pPr>
            <a:r>
              <a:rPr lang="en-US" dirty="0" smtClean="0"/>
              <a:t>First Director assumed the charged in Feb, 2007</a:t>
            </a:r>
          </a:p>
          <a:p>
            <a:pPr>
              <a:lnSpc>
                <a:spcPct val="150000"/>
              </a:lnSpc>
            </a:pPr>
            <a:r>
              <a:rPr lang="en-US" dirty="0" smtClean="0"/>
              <a:t>Staff hiring was done in June 2007</a:t>
            </a:r>
          </a:p>
          <a:p>
            <a:pPr>
              <a:lnSpc>
                <a:spcPct val="150000"/>
              </a:lnSpc>
            </a:pP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Concept of Self Assessment</a:t>
            </a:r>
            <a:endParaRPr lang="en-US" sz="4000" b="1" dirty="0">
              <a:solidFill>
                <a:srgbClr val="00B0F0"/>
              </a:solidFill>
            </a:endParaRPr>
          </a:p>
        </p:txBody>
      </p:sp>
      <p:sp>
        <p:nvSpPr>
          <p:cNvPr id="3" name="Content Placeholder 2"/>
          <p:cNvSpPr>
            <a:spLocks noGrp="1"/>
          </p:cNvSpPr>
          <p:nvPr>
            <p:ph idx="1"/>
          </p:nvPr>
        </p:nvSpPr>
        <p:spPr/>
        <p:txBody>
          <a:bodyPr/>
          <a:lstStyle/>
          <a:p>
            <a:r>
              <a:rPr lang="en-US" sz="2800" dirty="0" smtClean="0"/>
              <a:t>Initially, the faculty was very reluctant to cooperate</a:t>
            </a:r>
          </a:p>
          <a:p>
            <a:r>
              <a:rPr lang="en-US" sz="2800" dirty="0" smtClean="0"/>
              <a:t>As a result of continuous efforts, their cooperation has increased</a:t>
            </a:r>
          </a:p>
          <a:p>
            <a:r>
              <a:rPr lang="en-US" sz="2800" dirty="0" smtClean="0"/>
              <a:t>Departments have started realizing that SA is in their own favor</a:t>
            </a:r>
          </a:p>
          <a:p>
            <a:r>
              <a:rPr lang="en-US" sz="2800" dirty="0" smtClean="0"/>
              <a:t>Quality conscious faculty is always eager to know feed back from the students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Achievements</a:t>
            </a:r>
            <a:endParaRPr lang="en-US" sz="4000" b="1" dirty="0">
              <a:solidFill>
                <a:srgbClr val="00B0F0"/>
              </a:solidFill>
            </a:endParaRPr>
          </a:p>
        </p:txBody>
      </p:sp>
      <p:sp>
        <p:nvSpPr>
          <p:cNvPr id="3" name="Content Placeholder 2"/>
          <p:cNvSpPr>
            <a:spLocks noGrp="1"/>
          </p:cNvSpPr>
          <p:nvPr>
            <p:ph idx="1"/>
          </p:nvPr>
        </p:nvSpPr>
        <p:spPr/>
        <p:txBody>
          <a:bodyPr>
            <a:normAutofit/>
          </a:bodyPr>
          <a:lstStyle/>
          <a:p>
            <a:r>
              <a:rPr lang="en-US" sz="2800" dirty="0" smtClean="0"/>
              <a:t>Industry is responding to our graduates</a:t>
            </a:r>
          </a:p>
          <a:p>
            <a:r>
              <a:rPr lang="en-US" sz="2800" dirty="0" smtClean="0"/>
              <a:t>Enrollment of the students increased</a:t>
            </a:r>
          </a:p>
          <a:p>
            <a:r>
              <a:rPr lang="en-US" sz="2800" dirty="0" smtClean="0"/>
              <a:t>New programs have been started</a:t>
            </a:r>
          </a:p>
          <a:p>
            <a:r>
              <a:rPr lang="en-US" sz="2800" dirty="0" smtClean="0"/>
              <a:t>Improved curriculum</a:t>
            </a:r>
          </a:p>
          <a:p>
            <a:r>
              <a:rPr lang="en-US" sz="2800" dirty="0" smtClean="0"/>
              <a:t>Increased departmental/faculty board of studies meetings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Achievements</a:t>
            </a:r>
            <a:endParaRPr lang="en-US" dirty="0"/>
          </a:p>
        </p:txBody>
      </p:sp>
      <p:sp>
        <p:nvSpPr>
          <p:cNvPr id="3" name="Content Placeholder 2"/>
          <p:cNvSpPr>
            <a:spLocks noGrp="1"/>
          </p:cNvSpPr>
          <p:nvPr>
            <p:ph idx="1"/>
          </p:nvPr>
        </p:nvSpPr>
        <p:spPr/>
        <p:txBody>
          <a:bodyPr/>
          <a:lstStyle/>
          <a:p>
            <a:r>
              <a:rPr lang="en-US" sz="2800" dirty="0" smtClean="0"/>
              <a:t>Examination system improved</a:t>
            </a:r>
          </a:p>
          <a:p>
            <a:r>
              <a:rPr lang="en-US" sz="2800" dirty="0" smtClean="0"/>
              <a:t>PhD faculty increased</a:t>
            </a:r>
          </a:p>
          <a:p>
            <a:r>
              <a:rPr lang="en-US" sz="2800" dirty="0" smtClean="0"/>
              <a:t>Developed online teacher/course evaluation software </a:t>
            </a:r>
            <a:r>
              <a:rPr lang="en-US" sz="2800" dirty="0" smtClean="0">
                <a:hlinkClick r:id="rId2"/>
              </a:rPr>
              <a:t>::UVAS UMS::</a:t>
            </a:r>
            <a:endParaRPr lang="en-US" sz="2800" dirty="0" smtClean="0"/>
          </a:p>
          <a:p>
            <a:r>
              <a:rPr lang="en-US" sz="2800" dirty="0" smtClean="0"/>
              <a:t>Developed Course Teaching Software (CTS) </a:t>
            </a:r>
            <a:r>
              <a:rPr lang="en-US" sz="2800" dirty="0" smtClean="0">
                <a:hlinkClick r:id="rId3"/>
              </a:rPr>
              <a:t>::UVAS UMS::</a:t>
            </a:r>
            <a:endParaRPr lang="en-US" sz="2800" dirty="0" smtClean="0"/>
          </a:p>
          <a:p>
            <a:r>
              <a:rPr lang="en-US" sz="2800" dirty="0" smtClean="0"/>
              <a:t>Developed online students’ attendance system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UVAS Ranking</a:t>
            </a:r>
            <a:endParaRPr lang="en-US" sz="4000" b="1" dirty="0">
              <a:solidFill>
                <a:srgbClr val="00B0F0"/>
              </a:solidFill>
            </a:endParaRPr>
          </a:p>
        </p:txBody>
      </p:sp>
      <p:sp>
        <p:nvSpPr>
          <p:cNvPr id="3" name="Content Placeholder 2"/>
          <p:cNvSpPr>
            <a:spLocks noGrp="1"/>
          </p:cNvSpPr>
          <p:nvPr>
            <p:ph idx="1"/>
          </p:nvPr>
        </p:nvSpPr>
        <p:spPr/>
        <p:txBody>
          <a:bodyPr>
            <a:normAutofit/>
          </a:bodyPr>
          <a:lstStyle/>
          <a:p>
            <a:r>
              <a:rPr lang="en-US" sz="3000" dirty="0" smtClean="0"/>
              <a:t>Ranked 3</a:t>
            </a:r>
            <a:r>
              <a:rPr lang="en-US" sz="3000" baseline="30000" dirty="0" smtClean="0"/>
              <a:t>rd</a:t>
            </a:r>
            <a:r>
              <a:rPr lang="en-US" sz="3000" dirty="0" smtClean="0"/>
              <a:t>  “Agriculture Category” (2010, 2012)</a:t>
            </a:r>
          </a:p>
          <a:p>
            <a:pPr lvl="3">
              <a:buNone/>
            </a:pPr>
            <a:endParaRPr lang="en-US" sz="1800" dirty="0" smtClean="0"/>
          </a:p>
          <a:p>
            <a:pPr lvl="2" indent="-688975"/>
            <a:r>
              <a:rPr lang="en-US" sz="2800" dirty="0" smtClean="0">
                <a:solidFill>
                  <a:srgbClr val="00B0F0"/>
                </a:solidFill>
              </a:rPr>
              <a:t>Ranking based on research out put</a:t>
            </a:r>
          </a:p>
          <a:p>
            <a:pPr lvl="3" indent="-688975"/>
            <a:r>
              <a:rPr lang="en-US" sz="1800" dirty="0" smtClean="0"/>
              <a:t> 21 out of 93 HEIs in 2010 (overall)</a:t>
            </a:r>
          </a:p>
          <a:p>
            <a:pPr lvl="3" indent="-688975"/>
            <a:r>
              <a:rPr lang="en-US" sz="1800" dirty="0" smtClean="0"/>
              <a:t>5</a:t>
            </a:r>
            <a:r>
              <a:rPr lang="en-US" sz="1800" baseline="30000" dirty="0" smtClean="0"/>
              <a:t>th</a:t>
            </a:r>
            <a:r>
              <a:rPr lang="en-US" sz="1800" dirty="0" smtClean="0"/>
              <a:t> out of 56 HEI in 2010 (Life Sciences)</a:t>
            </a:r>
          </a:p>
          <a:p>
            <a:pPr lvl="3" indent="-688975"/>
            <a:r>
              <a:rPr lang="en-US" sz="1800" dirty="0" smtClean="0"/>
              <a:t>19 out of 111 HEIs in 2011-2012 (overall)</a:t>
            </a:r>
          </a:p>
          <a:p>
            <a:pPr lvl="3" indent="-688975"/>
            <a:endParaRPr lang="en-US" sz="1800" dirty="0" smtClean="0"/>
          </a:p>
          <a:p>
            <a:r>
              <a:rPr lang="en-US" sz="3000" dirty="0" smtClean="0"/>
              <a:t>Got “W” category QEC by HEC</a:t>
            </a:r>
          </a:p>
          <a:p>
            <a:pPr lvl="3"/>
            <a:r>
              <a:rPr lang="en-US" dirty="0" smtClean="0"/>
              <a:t> 91.0 % (December 2012)</a:t>
            </a:r>
          </a:p>
          <a:p>
            <a:pPr lvl="3"/>
            <a:r>
              <a:rPr lang="en-US" dirty="0" smtClean="0"/>
              <a:t>93.3% (June 2013)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Lessons Drawn</a:t>
            </a:r>
            <a:endParaRPr lang="en-US" sz="4000" b="1"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r>
              <a:rPr lang="en-US" sz="3000" dirty="0" smtClean="0"/>
              <a:t>Quality is the key of success, but it never comes over nightly</a:t>
            </a:r>
          </a:p>
          <a:p>
            <a:pPr algn="just"/>
            <a:r>
              <a:rPr lang="en-US" sz="3000" dirty="0" smtClean="0"/>
              <a:t>Slowly and gradually, we are succeeded to reduce the resistance of faculty in the adoption of quality procedures</a:t>
            </a:r>
          </a:p>
          <a:p>
            <a:r>
              <a:rPr lang="en-US" sz="3000" dirty="0" smtClean="0"/>
              <a:t>During the semester, faculty is not willing to do admin duties</a:t>
            </a:r>
          </a:p>
          <a:p>
            <a:pPr lvl="1"/>
            <a:r>
              <a:rPr lang="en-US" sz="2600" dirty="0" smtClean="0"/>
              <a:t>Faculty feel QEC activities as extra burden on them</a:t>
            </a:r>
          </a:p>
          <a:p>
            <a:pPr lvl="1"/>
            <a:r>
              <a:rPr lang="en-US" sz="2600" dirty="0" smtClean="0"/>
              <a:t>No incentive for PT/AT for QEC activities</a:t>
            </a:r>
          </a:p>
          <a:p>
            <a:pPr lvl="1"/>
            <a:r>
              <a:rPr lang="en-US" sz="2600" dirty="0" smtClean="0"/>
              <a:t>QEC assignments are not included in their workload</a:t>
            </a:r>
          </a:p>
          <a:p>
            <a:endParaRPr lang="en-US" dirty="0" smtClean="0"/>
          </a:p>
          <a:p>
            <a:pPr>
              <a:buNone/>
            </a:pP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Lessons Drawn</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Students seriousness is always questionable</a:t>
            </a:r>
          </a:p>
          <a:p>
            <a:r>
              <a:rPr lang="en-US" sz="2800" dirty="0" smtClean="0"/>
              <a:t>Assessment procedures are delayed too much due to teaching schedule</a:t>
            </a:r>
          </a:p>
          <a:p>
            <a:r>
              <a:rPr lang="en-US" sz="2800" dirty="0" smtClean="0"/>
              <a:t>Faculty think that QEC is responsible for the solution of their problems</a:t>
            </a:r>
          </a:p>
          <a:p>
            <a:r>
              <a:rPr lang="en-US" sz="2800" dirty="0" smtClean="0"/>
              <a:t>The QEC is sole responsible for the Quality of the institute</a:t>
            </a:r>
          </a:p>
          <a:p>
            <a:r>
              <a:rPr lang="en-US" sz="2800" dirty="0" smtClean="0"/>
              <a:t>Issues/Improvements are highlighted and raised at appropriate level</a:t>
            </a:r>
          </a:p>
          <a:p>
            <a:r>
              <a:rPr lang="en-US" sz="2800" dirty="0" smtClean="0"/>
              <a:t>Self accountability is increased</a:t>
            </a:r>
          </a:p>
          <a:p>
            <a:endParaRPr lang="en-US" sz="2800" dirty="0" smtClean="0"/>
          </a:p>
          <a:p>
            <a:endParaRPr lang="en-US" sz="3000" dirty="0" smtClean="0"/>
          </a:p>
          <a:p>
            <a:endParaRPr lang="en-US" dirty="0" smtClean="0"/>
          </a:p>
          <a:p>
            <a:pPr lvl="1"/>
            <a:endParaRPr lang="en-US" dirty="0" smtClean="0"/>
          </a:p>
          <a:p>
            <a:pPr lvl="1"/>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00B0F0"/>
                </a:solidFill>
              </a:rPr>
              <a:t>Level of Satisfaction and Future Reforms</a:t>
            </a:r>
            <a:endParaRPr lang="en-US" sz="4000" b="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sz="3000" dirty="0" smtClean="0"/>
              <a:t>Overall level is satisfac</a:t>
            </a:r>
            <a:r>
              <a:rPr lang="en-US" sz="2800" dirty="0" smtClean="0"/>
              <a:t>tory</a:t>
            </a:r>
          </a:p>
          <a:p>
            <a:pPr>
              <a:buNone/>
            </a:pPr>
            <a:r>
              <a:rPr lang="en-US" sz="2800" b="1" dirty="0" smtClean="0">
                <a:solidFill>
                  <a:srgbClr val="00B0F0"/>
                </a:solidFill>
              </a:rPr>
              <a:t>Administrative Structure:</a:t>
            </a:r>
          </a:p>
          <a:p>
            <a:pPr algn="just"/>
            <a:r>
              <a:rPr lang="en-US" sz="3000" dirty="0" smtClean="0"/>
              <a:t>Director QEC must be over the rank of a Dean to implement all assessment procedures</a:t>
            </a:r>
          </a:p>
          <a:p>
            <a:pPr>
              <a:buNone/>
            </a:pPr>
            <a:r>
              <a:rPr lang="en-US" sz="2800" b="1" dirty="0" smtClean="0">
                <a:solidFill>
                  <a:srgbClr val="00B0F0"/>
                </a:solidFill>
              </a:rPr>
              <a:t>Otherwise</a:t>
            </a:r>
          </a:p>
          <a:p>
            <a:pPr algn="just"/>
            <a:r>
              <a:rPr lang="en-US" sz="3000" dirty="0" smtClean="0"/>
              <a:t>Dean of the Faculty should act as Dean Quality Assurance</a:t>
            </a:r>
          </a:p>
          <a:p>
            <a:pPr algn="just"/>
            <a:r>
              <a:rPr lang="en-US" sz="3000" dirty="0" smtClean="0"/>
              <a:t>Head of the Department/Institute  must act as Director Quality Assurance and responsible for assessment procedure and uplifting the quality standards</a:t>
            </a:r>
          </a:p>
          <a:p>
            <a:endParaRPr lang="en-US" sz="2800" b="1" dirty="0">
              <a:solidFill>
                <a:srgbClr val="00B0F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B0F0"/>
                </a:solidFill>
              </a:rPr>
              <a:t>Level of Satisfaction and Future Reforms</a:t>
            </a:r>
            <a:endParaRPr lang="en-US" sz="3600" dirty="0"/>
          </a:p>
        </p:txBody>
      </p:sp>
      <p:sp>
        <p:nvSpPr>
          <p:cNvPr id="3" name="Content Placeholder 2"/>
          <p:cNvSpPr>
            <a:spLocks noGrp="1"/>
          </p:cNvSpPr>
          <p:nvPr>
            <p:ph idx="1"/>
          </p:nvPr>
        </p:nvSpPr>
        <p:spPr/>
        <p:txBody>
          <a:bodyPr/>
          <a:lstStyle/>
          <a:p>
            <a:pPr>
              <a:buNone/>
            </a:pPr>
            <a:r>
              <a:rPr lang="en-US" sz="2800" b="1" dirty="0" smtClean="0">
                <a:solidFill>
                  <a:srgbClr val="00B0F0"/>
                </a:solidFill>
              </a:rPr>
              <a:t>Procedure Adopted:</a:t>
            </a:r>
          </a:p>
          <a:p>
            <a:r>
              <a:rPr lang="en-US" sz="2800" dirty="0" smtClean="0"/>
              <a:t>Currently, all assessment procedures are initiated by QEC</a:t>
            </a:r>
          </a:p>
          <a:p>
            <a:pPr>
              <a:buNone/>
            </a:pPr>
            <a:endParaRPr lang="en-US" sz="2800" dirty="0" smtClean="0"/>
          </a:p>
          <a:p>
            <a:pPr algn="just"/>
            <a:r>
              <a:rPr lang="en-US" sz="2800" dirty="0" smtClean="0"/>
              <a:t>Assessment procedures may be initiated by the concern Head of the Department/Institute (</a:t>
            </a:r>
            <a:r>
              <a:rPr lang="en-US" sz="2800" dirty="0" smtClean="0">
                <a:solidFill>
                  <a:srgbClr val="00B0F0"/>
                </a:solidFill>
              </a:rPr>
              <a:t>Director QA</a:t>
            </a:r>
            <a:r>
              <a:rPr lang="en-US" sz="2800" dirty="0" smtClean="0"/>
              <a:t>) in all programs</a:t>
            </a:r>
          </a:p>
          <a:p>
            <a:pPr algn="just"/>
            <a:r>
              <a:rPr lang="en-US" sz="2800" dirty="0" smtClean="0"/>
              <a:t> Assessment cycle may be repeated in all programs after every 2-3 years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B0F0"/>
                </a:solidFill>
              </a:rPr>
              <a:t>Level of Satisfaction and Future Reforms</a:t>
            </a:r>
            <a:endParaRPr lang="en-US" sz="3600" dirty="0"/>
          </a:p>
        </p:txBody>
      </p:sp>
      <p:sp>
        <p:nvSpPr>
          <p:cNvPr id="3" name="Content Placeholder 2"/>
          <p:cNvSpPr>
            <a:spLocks noGrp="1"/>
          </p:cNvSpPr>
          <p:nvPr>
            <p:ph idx="1"/>
          </p:nvPr>
        </p:nvSpPr>
        <p:spPr/>
        <p:txBody>
          <a:bodyPr>
            <a:normAutofit fontScale="92500" lnSpcReduction="10000"/>
          </a:bodyPr>
          <a:lstStyle/>
          <a:p>
            <a:pPr>
              <a:buNone/>
            </a:pPr>
            <a:r>
              <a:rPr lang="en-US" sz="2800" b="1" dirty="0" smtClean="0">
                <a:solidFill>
                  <a:srgbClr val="00B0F0"/>
                </a:solidFill>
              </a:rPr>
              <a:t>HEC Forms</a:t>
            </a:r>
          </a:p>
          <a:p>
            <a:r>
              <a:rPr lang="en-US" sz="2800" dirty="0" smtClean="0"/>
              <a:t>     Repetition of information</a:t>
            </a:r>
          </a:p>
          <a:p>
            <a:pPr lvl="2"/>
            <a:r>
              <a:rPr lang="en-US" sz="2000" dirty="0" smtClean="0"/>
              <a:t>Course review report</a:t>
            </a:r>
          </a:p>
          <a:p>
            <a:pPr lvl="2"/>
            <a:r>
              <a:rPr lang="en-US" sz="2000" dirty="0" smtClean="0"/>
              <a:t>Survey of Departments offering PhD programs</a:t>
            </a:r>
          </a:p>
          <a:p>
            <a:pPr lvl="1" indent="-688975">
              <a:buNone/>
            </a:pPr>
            <a:r>
              <a:rPr lang="en-US" b="1" dirty="0" smtClean="0">
                <a:solidFill>
                  <a:srgbClr val="00B0F0"/>
                </a:solidFill>
              </a:rPr>
              <a:t>Self Assessment Manual</a:t>
            </a:r>
          </a:p>
          <a:p>
            <a:pPr lvl="1" indent="-688975">
              <a:buFont typeface="Arial" pitchFamily="34" charset="0"/>
              <a:buChar char="•"/>
            </a:pPr>
            <a:r>
              <a:rPr lang="en-US" dirty="0" smtClean="0"/>
              <a:t>Repetition of information</a:t>
            </a:r>
          </a:p>
          <a:p>
            <a:pPr lvl="1" indent="-688975">
              <a:buFont typeface="Arial" pitchFamily="34" charset="0"/>
              <a:buChar char="•"/>
            </a:pPr>
            <a:r>
              <a:rPr lang="en-US" dirty="0" smtClean="0"/>
              <a:t>Irrelevant criterions </a:t>
            </a:r>
          </a:p>
          <a:p>
            <a:pPr lvl="1" indent="-688975">
              <a:buFont typeface="Arial" pitchFamily="34" charset="0"/>
              <a:buChar char="•"/>
            </a:pPr>
            <a:r>
              <a:rPr lang="en-US" dirty="0" smtClean="0"/>
              <a:t>HEC demands all criterions to be covered in SAR</a:t>
            </a:r>
          </a:p>
          <a:p>
            <a:pPr lvl="1" indent="-688975">
              <a:buFont typeface="Arial" pitchFamily="34" charset="0"/>
              <a:buChar char="•"/>
            </a:pPr>
            <a:r>
              <a:rPr lang="en-US" dirty="0" smtClean="0"/>
              <a:t>SA Manual need to be revise or SAR need to be converted into IP</a:t>
            </a:r>
          </a:p>
          <a:p>
            <a:pPr lvl="1" indent="-688975">
              <a:buFont typeface="Arial" pitchFamily="34" charset="0"/>
              <a:buChar char="•"/>
            </a:pPr>
            <a:r>
              <a:rPr lang="en-US" dirty="0" smtClean="0"/>
              <a:t>HEC QEC ranking system need to be revised</a:t>
            </a:r>
          </a:p>
          <a:p>
            <a:pPr lvl="1" indent="-688975">
              <a:buFont typeface="Arial" pitchFamily="34" charset="0"/>
              <a:buChar char="•"/>
            </a:pP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B0F0"/>
                </a:solidFill>
              </a:rPr>
              <a:t>Membership of Quality Associations/Networks</a:t>
            </a:r>
            <a:endParaRPr lang="en-US" sz="3600" dirty="0">
              <a:solidFill>
                <a:srgbClr val="00B0F0"/>
              </a:solidFill>
            </a:endParaRPr>
          </a:p>
        </p:txBody>
      </p:sp>
      <p:sp>
        <p:nvSpPr>
          <p:cNvPr id="3" name="Content Placeholder 2"/>
          <p:cNvSpPr>
            <a:spLocks noGrp="1"/>
          </p:cNvSpPr>
          <p:nvPr>
            <p:ph idx="1"/>
          </p:nvPr>
        </p:nvSpPr>
        <p:spPr>
          <a:xfrm>
            <a:off x="457200" y="1981200"/>
            <a:ext cx="8229600" cy="4144963"/>
          </a:xfrm>
        </p:spPr>
        <p:txBody>
          <a:bodyPr>
            <a:normAutofit/>
          </a:bodyPr>
          <a:lstStyle/>
          <a:p>
            <a:pPr>
              <a:defRPr/>
            </a:pPr>
            <a:r>
              <a:rPr lang="en-US" sz="2800" dirty="0" smtClean="0"/>
              <a:t>Quality Management Division, University of </a:t>
            </a:r>
            <a:r>
              <a:rPr lang="en-US" sz="2800" dirty="0" err="1" smtClean="0"/>
              <a:t>Gadjah</a:t>
            </a:r>
            <a:r>
              <a:rPr lang="en-US" sz="2800" dirty="0" smtClean="0"/>
              <a:t> </a:t>
            </a:r>
            <a:r>
              <a:rPr lang="en-US" sz="2800" dirty="0" err="1" smtClean="0"/>
              <a:t>Mada</a:t>
            </a:r>
            <a:r>
              <a:rPr lang="en-US" sz="2800" dirty="0" smtClean="0"/>
              <a:t>, Indonesia </a:t>
            </a:r>
          </a:p>
          <a:p>
            <a:pPr>
              <a:defRPr/>
            </a:pPr>
            <a:r>
              <a:rPr lang="en-US" sz="2800" dirty="0" smtClean="0"/>
              <a:t> Society of Quality Assurance, USA  </a:t>
            </a:r>
          </a:p>
          <a:p>
            <a:pPr>
              <a:defRPr/>
            </a:pPr>
            <a:r>
              <a:rPr lang="en-US" sz="2800" dirty="0" err="1" smtClean="0"/>
              <a:t>Talloires</a:t>
            </a:r>
            <a:r>
              <a:rPr lang="en-US" sz="2800" dirty="0" smtClean="0"/>
              <a:t> Network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Vision and Mission of QEC-UVAS</a:t>
            </a:r>
            <a:endParaRPr lang="en-US" sz="4000" b="1" dirty="0">
              <a:solidFill>
                <a:srgbClr val="00B0F0"/>
              </a:solidFill>
            </a:endParaRPr>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buNone/>
            </a:pPr>
            <a:r>
              <a:rPr lang="en-US" sz="4100" b="1" dirty="0" smtClean="0">
                <a:solidFill>
                  <a:srgbClr val="00B0F0"/>
                </a:solidFill>
              </a:rPr>
              <a:t>Vision</a:t>
            </a:r>
            <a:endParaRPr lang="en-US" sz="4100" dirty="0" smtClean="0">
              <a:solidFill>
                <a:srgbClr val="00B0F0"/>
              </a:solidFill>
            </a:endParaRPr>
          </a:p>
          <a:p>
            <a:pPr algn="just"/>
            <a:r>
              <a:rPr lang="en-US" dirty="0" smtClean="0"/>
              <a:t>To achieve excellence in academic standards in attaining the status of world class renowned institution</a:t>
            </a:r>
          </a:p>
          <a:p>
            <a:pPr>
              <a:buNone/>
            </a:pPr>
            <a:r>
              <a:rPr lang="en-US" dirty="0" smtClean="0"/>
              <a:t> </a:t>
            </a:r>
          </a:p>
          <a:p>
            <a:pPr>
              <a:buNone/>
            </a:pPr>
            <a:r>
              <a:rPr lang="en-US" sz="4100" b="1" dirty="0" smtClean="0">
                <a:solidFill>
                  <a:srgbClr val="00B0F0"/>
                </a:solidFill>
              </a:rPr>
              <a:t>Mission</a:t>
            </a:r>
            <a:endParaRPr lang="en-US" sz="4100" dirty="0" smtClean="0">
              <a:solidFill>
                <a:srgbClr val="00B0F0"/>
              </a:solidFill>
            </a:endParaRPr>
          </a:p>
          <a:p>
            <a:pPr algn="just"/>
            <a:r>
              <a:rPr lang="en-US" dirty="0" smtClean="0"/>
              <a:t>To ensure and improve quality of academic programs through implementing internationally acclaimed academic quality assurance processes to develop our students for meeting the current challenges of the market. Globally competitive quality education is what we strive for. Honoring the team, valuing the students, and following the </a:t>
            </a:r>
            <a:r>
              <a:rPr lang="en-US" smtClean="0"/>
              <a:t>golden principles </a:t>
            </a:r>
            <a:r>
              <a:rPr lang="en-US" dirty="0" smtClean="0"/>
              <a:t>of education is </a:t>
            </a:r>
            <a:r>
              <a:rPr lang="en-US" smtClean="0"/>
              <a:t>our philosophy</a:t>
            </a:r>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2514601"/>
            <a:ext cx="8001000" cy="1981200"/>
          </a:xfrm>
          <a:prstGeom prst="rect">
            <a:avLst/>
          </a:prstGeom>
        </p:spPr>
        <p:txBody>
          <a:bodyPr>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None/>
              <a:tabLst/>
              <a:defRPr/>
            </a:pPr>
            <a:r>
              <a:rPr kumimoji="0" lang="en-US" sz="9600" b="0" i="0" u="none" strike="noStrike" kern="1200" cap="none" spc="0" normalizeH="0" baseline="0" noProof="0" dirty="0" smtClean="0">
                <a:ln>
                  <a:noFill/>
                </a:ln>
                <a:solidFill>
                  <a:schemeClr val="tx1"/>
                </a:solidFill>
                <a:effectLst/>
                <a:uLnTx/>
                <a:uFillTx/>
                <a:latin typeface="Algerian" pitchFamily="82" charset="0"/>
                <a:ea typeface="+mn-ea"/>
                <a:cs typeface="+mn-cs"/>
              </a:rPr>
              <a:t>   THANK YOU</a:t>
            </a:r>
            <a:endParaRPr kumimoji="0" lang="en-US" sz="9600" b="0" i="0" u="none" strike="noStrike" kern="1200" cap="none" spc="0" normalizeH="0" baseline="0" noProof="0" dirty="0">
              <a:ln>
                <a:noFill/>
              </a:ln>
              <a:solidFill>
                <a:schemeClr val="tx1"/>
              </a:solidFill>
              <a:effectLst/>
              <a:uLnTx/>
              <a:uFillTx/>
              <a:latin typeface="Algerian" pitchFamily="82"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Chart</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412955" y="1752600"/>
            <a:ext cx="8273845" cy="38862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QEC Staff </a:t>
            </a:r>
            <a:endParaRPr lang="en-US" dirty="0"/>
          </a:p>
        </p:txBody>
      </p:sp>
      <p:sp>
        <p:nvSpPr>
          <p:cNvPr id="3" name="Content Placeholder 2"/>
          <p:cNvSpPr>
            <a:spLocks noGrp="1"/>
          </p:cNvSpPr>
          <p:nvPr>
            <p:ph idx="1"/>
          </p:nvPr>
        </p:nvSpPr>
        <p:spPr/>
        <p:txBody>
          <a:bodyPr>
            <a:normAutofit/>
          </a:bodyPr>
          <a:lstStyle/>
          <a:p>
            <a:r>
              <a:rPr lang="en-US" sz="2800" b="1" dirty="0" smtClean="0"/>
              <a:t>Dr. </a:t>
            </a:r>
            <a:r>
              <a:rPr lang="en-US" sz="2800" b="1" dirty="0" err="1" smtClean="0"/>
              <a:t>Dawar</a:t>
            </a:r>
            <a:r>
              <a:rPr lang="en-US" sz="2800" b="1" dirty="0" smtClean="0"/>
              <a:t> </a:t>
            </a:r>
            <a:r>
              <a:rPr lang="en-US" sz="2800" b="1" dirty="0" err="1" smtClean="0"/>
              <a:t>Hameed</a:t>
            </a:r>
            <a:r>
              <a:rPr lang="en-US" sz="2800" b="1" dirty="0" smtClean="0"/>
              <a:t> Mughal  </a:t>
            </a:r>
            <a:r>
              <a:rPr lang="en-US" sz="2800" dirty="0" smtClean="0"/>
              <a:t>(Director)</a:t>
            </a:r>
          </a:p>
          <a:p>
            <a:r>
              <a:rPr lang="en-US" sz="2800" b="1" dirty="0" smtClean="0"/>
              <a:t>Dr. Muhammad Asif </a:t>
            </a:r>
            <a:r>
              <a:rPr lang="en-US" sz="2800" dirty="0" smtClean="0"/>
              <a:t>(Deputy Director)</a:t>
            </a:r>
          </a:p>
          <a:p>
            <a:r>
              <a:rPr lang="en-US" sz="2800" b="1" dirty="0" smtClean="0"/>
              <a:t>Muhammad </a:t>
            </a:r>
            <a:r>
              <a:rPr lang="en-US" sz="2800" b="1" dirty="0" err="1" smtClean="0"/>
              <a:t>Hafeez</a:t>
            </a:r>
            <a:r>
              <a:rPr lang="en-US" sz="2800" b="1" dirty="0" smtClean="0"/>
              <a:t> </a:t>
            </a:r>
            <a:r>
              <a:rPr lang="en-US" sz="2800" dirty="0" smtClean="0"/>
              <a:t>(Assistant)</a:t>
            </a:r>
          </a:p>
          <a:p>
            <a:r>
              <a:rPr lang="en-US" sz="2800" b="1" dirty="0" err="1" smtClean="0"/>
              <a:t>Usman</a:t>
            </a:r>
            <a:r>
              <a:rPr lang="en-US" sz="2800" b="1" dirty="0" smtClean="0"/>
              <a:t> </a:t>
            </a:r>
            <a:r>
              <a:rPr lang="en-US" sz="2800" b="1" dirty="0" err="1" smtClean="0"/>
              <a:t>Javed</a:t>
            </a:r>
            <a:r>
              <a:rPr lang="en-US" sz="2800" b="1" dirty="0" smtClean="0"/>
              <a:t> </a:t>
            </a:r>
            <a:r>
              <a:rPr lang="en-US" sz="2800" dirty="0" smtClean="0"/>
              <a:t>(Data Analyst)</a:t>
            </a:r>
          </a:p>
          <a:p>
            <a:r>
              <a:rPr lang="en-US" sz="2800" b="1" dirty="0" smtClean="0"/>
              <a:t>Muhammad </a:t>
            </a:r>
            <a:r>
              <a:rPr lang="en-US" sz="2800" b="1" dirty="0" err="1" smtClean="0"/>
              <a:t>Amjad</a:t>
            </a:r>
            <a:r>
              <a:rPr lang="en-US" sz="2800" b="1" dirty="0" smtClean="0"/>
              <a:t> Khan </a:t>
            </a:r>
            <a:r>
              <a:rPr lang="en-US" sz="2800" dirty="0" smtClean="0"/>
              <a:t>(</a:t>
            </a:r>
            <a:r>
              <a:rPr lang="en-US" sz="2800" dirty="0" err="1" smtClean="0"/>
              <a:t>Qasid</a:t>
            </a:r>
            <a:r>
              <a:rPr lang="en-US" sz="2800" dirty="0" smtClean="0"/>
              <a:t>)</a:t>
            </a:r>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Objectives Of QEC</a:t>
            </a:r>
            <a:endParaRPr lang="en-US" sz="4000" b="1" dirty="0">
              <a:solidFill>
                <a:srgbClr val="00B0F0"/>
              </a:solidFill>
            </a:endParaRPr>
          </a:p>
        </p:txBody>
      </p:sp>
      <p:sp>
        <p:nvSpPr>
          <p:cNvPr id="3" name="Content Placeholder 2"/>
          <p:cNvSpPr>
            <a:spLocks noGrp="1"/>
          </p:cNvSpPr>
          <p:nvPr>
            <p:ph idx="1"/>
          </p:nvPr>
        </p:nvSpPr>
        <p:spPr>
          <a:xfrm>
            <a:off x="457200" y="1295400"/>
            <a:ext cx="8229600" cy="5410200"/>
          </a:xfrm>
        </p:spPr>
        <p:txBody>
          <a:bodyPr>
            <a:noAutofit/>
          </a:bodyPr>
          <a:lstStyle/>
          <a:p>
            <a:pPr>
              <a:lnSpc>
                <a:spcPct val="170000"/>
              </a:lnSpc>
            </a:pPr>
            <a:r>
              <a:rPr lang="en-US" sz="2600" dirty="0" smtClean="0"/>
              <a:t>To instill scientific, objective based education and play a creative role in response to emerging professional challenges towards Veterinary, its ancillary professions and the community</a:t>
            </a:r>
            <a:r>
              <a:rPr lang="en-US" sz="2600" b="1" dirty="0" smtClean="0"/>
              <a:t> </a:t>
            </a:r>
            <a:endParaRPr lang="en-US" sz="2600" dirty="0" smtClean="0"/>
          </a:p>
          <a:p>
            <a:pPr>
              <a:lnSpc>
                <a:spcPct val="170000"/>
              </a:lnSpc>
            </a:pPr>
            <a:r>
              <a:rPr lang="en-US" sz="2600" dirty="0" smtClean="0"/>
              <a:t>To ensure quality education at the University under the umbrella of Quality Assurance Agency of H EC </a:t>
            </a:r>
          </a:p>
          <a:p>
            <a:pPr>
              <a:lnSpc>
                <a:spcPct val="170000"/>
              </a:lnSpc>
            </a:pPr>
            <a:r>
              <a:rPr lang="en-US" sz="2600" dirty="0" smtClean="0"/>
              <a:t>To Identify and rectify the gaps hampering imparting quality education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Objectives Of QEC</a:t>
            </a:r>
            <a:endParaRPr lang="en-US" sz="4000" dirty="0"/>
          </a:p>
        </p:txBody>
      </p:sp>
      <p:sp>
        <p:nvSpPr>
          <p:cNvPr id="3" name="Content Placeholder 2"/>
          <p:cNvSpPr>
            <a:spLocks noGrp="1"/>
          </p:cNvSpPr>
          <p:nvPr>
            <p:ph idx="1"/>
          </p:nvPr>
        </p:nvSpPr>
        <p:spPr/>
        <p:txBody>
          <a:bodyPr>
            <a:normAutofit fontScale="92500" lnSpcReduction="20000"/>
          </a:bodyPr>
          <a:lstStyle/>
          <a:p>
            <a:pPr>
              <a:lnSpc>
                <a:spcPct val="170000"/>
              </a:lnSpc>
            </a:pPr>
            <a:r>
              <a:rPr lang="en-US" sz="2800" dirty="0" smtClean="0"/>
              <a:t>To build the capacity of the faculty according to the modern lines</a:t>
            </a:r>
          </a:p>
          <a:p>
            <a:pPr>
              <a:lnSpc>
                <a:spcPct val="170000"/>
              </a:lnSpc>
            </a:pPr>
            <a:r>
              <a:rPr lang="en-US" sz="2800" dirty="0" smtClean="0"/>
              <a:t>To establish the standard parameters for quality education, training, assessment and evaluation </a:t>
            </a:r>
          </a:p>
          <a:p>
            <a:pPr>
              <a:lnSpc>
                <a:spcPct val="170000"/>
              </a:lnSpc>
            </a:pPr>
            <a:r>
              <a:rPr lang="en-US" sz="2800" dirty="0" smtClean="0"/>
              <a:t>To identify the modern tools in teaching and research and incorporate it in education system as and when needed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Journey of QEC-UVAS</a:t>
            </a:r>
            <a:endParaRPr lang="en-US" sz="4000" b="1" dirty="0">
              <a:solidFill>
                <a:srgbClr val="00B0F0"/>
              </a:solidFill>
            </a:endParaRPr>
          </a:p>
        </p:txBody>
      </p:sp>
      <p:sp>
        <p:nvSpPr>
          <p:cNvPr id="3" name="Content Placeholder 2"/>
          <p:cNvSpPr>
            <a:spLocks noGrp="1"/>
          </p:cNvSpPr>
          <p:nvPr>
            <p:ph idx="1"/>
          </p:nvPr>
        </p:nvSpPr>
        <p:spPr/>
        <p:txBody>
          <a:bodyPr>
            <a:normAutofit fontScale="85000" lnSpcReduction="10000"/>
          </a:bodyPr>
          <a:lstStyle/>
          <a:p>
            <a:pPr>
              <a:lnSpc>
                <a:spcPct val="150000"/>
              </a:lnSpc>
            </a:pPr>
            <a:r>
              <a:rPr lang="en-US" dirty="0" smtClean="0"/>
              <a:t>Initiated Teachers Evaluation in July and September 2007</a:t>
            </a:r>
          </a:p>
          <a:p>
            <a:pPr>
              <a:lnSpc>
                <a:spcPct val="150000"/>
              </a:lnSpc>
            </a:pPr>
            <a:r>
              <a:rPr lang="en-US" dirty="0" smtClean="0"/>
              <a:t>Manual entries of the forms in IT developed software</a:t>
            </a:r>
          </a:p>
          <a:p>
            <a:pPr>
              <a:lnSpc>
                <a:spcPct val="150000"/>
              </a:lnSpc>
            </a:pPr>
            <a:r>
              <a:rPr lang="en-US" dirty="0" smtClean="0"/>
              <a:t>Employer survey conducted in 2007-2008</a:t>
            </a:r>
          </a:p>
          <a:p>
            <a:pPr>
              <a:lnSpc>
                <a:spcPct val="170000"/>
              </a:lnSpc>
            </a:pPr>
            <a:r>
              <a:rPr lang="en-US" dirty="0" smtClean="0"/>
              <a:t>In 2007, six new programs were started</a:t>
            </a:r>
          </a:p>
          <a:p>
            <a:pPr>
              <a:lnSpc>
                <a:spcPct val="170000"/>
              </a:lnSpc>
            </a:pPr>
            <a:r>
              <a:rPr lang="en-US" dirty="0" smtClean="0"/>
              <a:t>Alumni survey was conducted in 2007-08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2096</TotalTime>
  <Words>1633</Words>
  <Application>Microsoft Office PowerPoint</Application>
  <PresentationFormat>On-screen Show (4:3)</PresentationFormat>
  <Paragraphs>270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Quality Enhancement Cell  Dr. Dawar Hameed Mughal Director (October 23, 2013) </vt:lpstr>
      <vt:lpstr>Establishment of QEC</vt:lpstr>
      <vt:lpstr>Vision and Mission of QEC-UVAS</vt:lpstr>
      <vt:lpstr>Organization Chart</vt:lpstr>
      <vt:lpstr>QEC Staff </vt:lpstr>
      <vt:lpstr>Objectives Of QEC</vt:lpstr>
      <vt:lpstr>Objectives Of QEC</vt:lpstr>
      <vt:lpstr>Journey of QEC-UVAS</vt:lpstr>
      <vt:lpstr>Slide 10</vt:lpstr>
      <vt:lpstr>Slide 11</vt:lpstr>
      <vt:lpstr>Under-graduate Programs</vt:lpstr>
      <vt:lpstr>Under-graduate Programs</vt:lpstr>
      <vt:lpstr>Post-graduate Programs</vt:lpstr>
      <vt:lpstr>Post-graduate Programs</vt:lpstr>
      <vt:lpstr>QEC Forms</vt:lpstr>
      <vt:lpstr>QEC Forms</vt:lpstr>
      <vt:lpstr>Program Team (PT)</vt:lpstr>
      <vt:lpstr>Assessment Team (AT)</vt:lpstr>
      <vt:lpstr>Mechanism of SA</vt:lpstr>
      <vt:lpstr>Slide 21</vt:lpstr>
      <vt:lpstr>Slide 22</vt:lpstr>
      <vt:lpstr>Model Departments</vt:lpstr>
      <vt:lpstr>Model Departments</vt:lpstr>
      <vt:lpstr>Departments / Institutes Undergoing SA Exercise</vt:lpstr>
      <vt:lpstr>Quality of Assessment, control and Improvement</vt:lpstr>
      <vt:lpstr>Satisfactory Assessment</vt:lpstr>
      <vt:lpstr>Steps Taken Towards Improvements</vt:lpstr>
      <vt:lpstr>Weaker Areas Identified</vt:lpstr>
      <vt:lpstr>Concept of Self Assessment</vt:lpstr>
      <vt:lpstr>Achievements</vt:lpstr>
      <vt:lpstr>Achievements</vt:lpstr>
      <vt:lpstr>UVAS Ranking</vt:lpstr>
      <vt:lpstr>Lessons Drawn</vt:lpstr>
      <vt:lpstr>Lessons Drawn</vt:lpstr>
      <vt:lpstr>Level of Satisfaction and Future Reforms</vt:lpstr>
      <vt:lpstr>Level of Satisfaction and Future Reforms</vt:lpstr>
      <vt:lpstr>Level of Satisfaction and Future Reforms</vt:lpstr>
      <vt:lpstr>Membership of Quality Associations/Networks</vt:lpstr>
      <vt:lpstr>Slide 40</vt:lpstr>
    </vt:vector>
  </TitlesOfParts>
  <Company>uvas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157</cp:revision>
  <dcterms:created xsi:type="dcterms:W3CDTF">2013-09-30T07:40:53Z</dcterms:created>
  <dcterms:modified xsi:type="dcterms:W3CDTF">2013-10-30T04:25:39Z</dcterms:modified>
</cp:coreProperties>
</file>