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66" r:id="rId4"/>
    <p:sldId id="267" r:id="rId5"/>
    <p:sldId id="268" r:id="rId6"/>
    <p:sldId id="272" r:id="rId7"/>
    <p:sldId id="258" r:id="rId8"/>
    <p:sldId id="259" r:id="rId9"/>
    <p:sldId id="269" r:id="rId10"/>
    <p:sldId id="26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F1209-80F1-4B8D-8873-A144EC40B6DD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9C85F-D15A-4A54-9354-3DE32A6C4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772400" cy="2819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Quality Enhancement Cell </a:t>
            </a:r>
            <a:br>
              <a:rPr lang="en-US" b="1" dirty="0" smtClean="0"/>
            </a:br>
            <a:r>
              <a:rPr lang="en-US" sz="2200" b="1" dirty="0" smtClean="0"/>
              <a:t>(18</a:t>
            </a:r>
            <a:r>
              <a:rPr lang="en-US" sz="2200" b="1" baseline="30000" dirty="0" smtClean="0"/>
              <a:t>th</a:t>
            </a:r>
            <a:r>
              <a:rPr lang="en-US" sz="2200" b="1" dirty="0" smtClean="0"/>
              <a:t> Meeting of QECs Head)</a:t>
            </a:r>
            <a:br>
              <a:rPr lang="en-US" sz="2200" b="1" dirty="0" smtClean="0"/>
            </a:br>
            <a:r>
              <a:rPr lang="en-US" sz="3100" b="1" dirty="0" smtClean="0"/>
              <a:t>By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/>
              <a:t>Dr. </a:t>
            </a:r>
            <a:r>
              <a:rPr lang="en-US" sz="3100" b="1" dirty="0" err="1" smtClean="0"/>
              <a:t>Dawar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Hameed</a:t>
            </a:r>
            <a:r>
              <a:rPr lang="en-US" sz="3100" b="1" dirty="0" smtClean="0"/>
              <a:t> Mughal</a:t>
            </a:r>
            <a:br>
              <a:rPr lang="en-US" sz="3100" b="1" dirty="0" smtClean="0"/>
            </a:br>
            <a:r>
              <a:rPr lang="en-US" sz="3100" b="1" dirty="0" smtClean="0"/>
              <a:t>Director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400" b="1" dirty="0" smtClean="0"/>
              <a:t>(April 16, 2013)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0066FF"/>
                </a:solidFill>
              </a:rPr>
              <a:t>Good Practices	</a:t>
            </a:r>
            <a:endParaRPr lang="en-US" sz="4000" b="1" dirty="0">
              <a:solidFill>
                <a:srgbClr val="00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Uniformity in the webpage of all the departments</a:t>
            </a:r>
          </a:p>
          <a:p>
            <a:r>
              <a:rPr lang="en-US" sz="2800" dirty="0" smtClean="0"/>
              <a:t>Visit of each department by the Vice Chancellor along with QEC staff and Deans</a:t>
            </a:r>
          </a:p>
          <a:p>
            <a:r>
              <a:rPr lang="en-US" sz="2800" dirty="0" smtClean="0"/>
              <a:t>Presentation on the quality enhancement procedures and practices implemented by each department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sz="7200" b="1" dirty="0"/>
          </a:p>
        </p:txBody>
      </p:sp>
      <p:sp>
        <p:nvSpPr>
          <p:cNvPr id="4" name="Rectangle 3"/>
          <p:cNvSpPr/>
          <p:nvPr/>
        </p:nvSpPr>
        <p:spPr>
          <a:xfrm>
            <a:off x="2988585" y="2967335"/>
            <a:ext cx="3166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66FF"/>
                </a:solidFill>
              </a:rPr>
              <a:t>Programs</a:t>
            </a:r>
            <a:endParaRPr lang="en-US" b="1" dirty="0">
              <a:solidFill>
                <a:srgbClr val="00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4100" b="1" dirty="0" smtClean="0"/>
              <a:t>Undergraduate:</a:t>
            </a:r>
          </a:p>
          <a:p>
            <a:pPr lvl="0"/>
            <a:r>
              <a:rPr lang="en-US" sz="3100" dirty="0" smtClean="0">
                <a:solidFill>
                  <a:srgbClr val="0070C0"/>
                </a:solidFill>
              </a:rPr>
              <a:t>Doctor of Veterinary Medicine (DVM)</a:t>
            </a:r>
          </a:p>
          <a:p>
            <a:pPr lvl="0"/>
            <a:r>
              <a:rPr lang="en-US" sz="3100" dirty="0" smtClean="0">
                <a:solidFill>
                  <a:srgbClr val="0070C0"/>
                </a:solidFill>
              </a:rPr>
              <a:t>Doctor of Pharmacy ( </a:t>
            </a:r>
            <a:r>
              <a:rPr lang="en-US" sz="3100" dirty="0" err="1" smtClean="0">
                <a:solidFill>
                  <a:srgbClr val="0070C0"/>
                </a:solidFill>
              </a:rPr>
              <a:t>Pharm</a:t>
            </a:r>
            <a:r>
              <a:rPr lang="en-US" sz="3100" dirty="0" smtClean="0">
                <a:solidFill>
                  <a:srgbClr val="0070C0"/>
                </a:solidFill>
              </a:rPr>
              <a:t>-D)</a:t>
            </a:r>
          </a:p>
          <a:p>
            <a:pPr lvl="0"/>
            <a:r>
              <a:rPr lang="en-US" sz="3100" dirty="0" smtClean="0"/>
              <a:t>B.S.(</a:t>
            </a:r>
            <a:r>
              <a:rPr lang="en-US" sz="3100" dirty="0" err="1" smtClean="0"/>
              <a:t>Hons</a:t>
            </a:r>
            <a:r>
              <a:rPr lang="en-US" sz="3100" dirty="0" smtClean="0"/>
              <a:t>.) Applied Microbiology</a:t>
            </a:r>
          </a:p>
          <a:p>
            <a:pPr lvl="0"/>
            <a:r>
              <a:rPr lang="en-US" sz="3100" dirty="0" smtClean="0"/>
              <a:t>B.S.(</a:t>
            </a:r>
            <a:r>
              <a:rPr lang="en-US" sz="3100" dirty="0" err="1" smtClean="0"/>
              <a:t>Hons</a:t>
            </a:r>
            <a:r>
              <a:rPr lang="en-US" sz="3100" dirty="0" smtClean="0"/>
              <a:t>.) Dairy Technology</a:t>
            </a:r>
          </a:p>
          <a:p>
            <a:pPr lvl="0"/>
            <a:r>
              <a:rPr lang="en-US" sz="3100" dirty="0" smtClean="0"/>
              <a:t>B.S.(</a:t>
            </a:r>
            <a:r>
              <a:rPr lang="en-US" sz="3100" dirty="0" err="1" smtClean="0"/>
              <a:t>Hons</a:t>
            </a:r>
            <a:r>
              <a:rPr lang="en-US" sz="3100" dirty="0" smtClean="0"/>
              <a:t>.) Poultry Science</a:t>
            </a:r>
          </a:p>
          <a:p>
            <a:pPr lvl="0"/>
            <a:r>
              <a:rPr lang="en-US" sz="3100" dirty="0" smtClean="0"/>
              <a:t>B.S.(</a:t>
            </a:r>
            <a:r>
              <a:rPr lang="en-US" sz="3100" dirty="0" err="1" smtClean="0"/>
              <a:t>Hons</a:t>
            </a:r>
            <a:r>
              <a:rPr lang="en-US" sz="3100" dirty="0" smtClean="0"/>
              <a:t>.) Applied Zoology (Fisheries / Wildlife)</a:t>
            </a:r>
          </a:p>
          <a:p>
            <a:pPr lvl="0"/>
            <a:r>
              <a:rPr lang="en-US" sz="3100" dirty="0" smtClean="0"/>
              <a:t>B.S.(</a:t>
            </a:r>
            <a:r>
              <a:rPr lang="en-US" sz="3100" dirty="0" err="1" smtClean="0"/>
              <a:t>Hons</a:t>
            </a:r>
            <a:r>
              <a:rPr lang="en-US" sz="3100" dirty="0" smtClean="0"/>
              <a:t>.) Biotechnology &amp; Bioinformatics</a:t>
            </a:r>
          </a:p>
          <a:p>
            <a:pPr lvl="0"/>
            <a:r>
              <a:rPr lang="en-US" sz="3100" dirty="0" smtClean="0"/>
              <a:t>B.S.(</a:t>
            </a:r>
            <a:r>
              <a:rPr lang="en-US" sz="3100" dirty="0" err="1" smtClean="0"/>
              <a:t>Hons</a:t>
            </a:r>
            <a:r>
              <a:rPr lang="en-US" sz="3100" dirty="0" smtClean="0"/>
              <a:t>.) Nutrition &amp; Dietetics</a:t>
            </a:r>
          </a:p>
          <a:p>
            <a:r>
              <a:rPr lang="en-US" sz="3100" dirty="0" smtClean="0"/>
              <a:t>B.S.(</a:t>
            </a:r>
            <a:r>
              <a:rPr lang="en-US" sz="3100" dirty="0" err="1" smtClean="0"/>
              <a:t>Hons</a:t>
            </a:r>
            <a:r>
              <a:rPr lang="en-US" sz="3100" dirty="0" smtClean="0"/>
              <a:t>.) </a:t>
            </a:r>
            <a:r>
              <a:rPr lang="en-US" sz="3100" smtClean="0"/>
              <a:t>Environmental Science</a:t>
            </a:r>
            <a:endParaRPr lang="en-US" sz="3100" dirty="0" smtClean="0"/>
          </a:p>
          <a:p>
            <a:pPr lvl="0"/>
            <a:r>
              <a:rPr lang="en-US" sz="3100" dirty="0" smtClean="0"/>
              <a:t>Bachelor of Business Administration (BBA)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66FF"/>
                </a:solidFill>
              </a:rPr>
              <a:t>Programs</a:t>
            </a:r>
            <a:endParaRPr lang="en-US" dirty="0">
              <a:solidFill>
                <a:srgbClr val="00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Master’s :</a:t>
            </a:r>
            <a:endParaRPr lang="en-US" dirty="0" smtClean="0"/>
          </a:p>
          <a:p>
            <a:pPr lvl="0"/>
            <a:r>
              <a:rPr lang="en-US" dirty="0" smtClean="0"/>
              <a:t>M.Sc. Wetlands Management</a:t>
            </a:r>
          </a:p>
          <a:p>
            <a:pPr lvl="0"/>
            <a:r>
              <a:rPr lang="en-US" dirty="0" smtClean="0"/>
              <a:t>MBA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66FF"/>
                </a:solidFill>
              </a:rPr>
              <a:t>Programs</a:t>
            </a:r>
            <a:endParaRPr lang="en-US" dirty="0">
              <a:solidFill>
                <a:srgbClr val="0066FF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905000"/>
          <a:ext cx="7315201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1737361"/>
                <a:gridCol w="1840102"/>
                <a:gridCol w="1726058"/>
              </a:tblGrid>
              <a:tr h="801859">
                <a:tc gridSpan="4"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M Phil</a:t>
                      </a:r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</a:tr>
              <a:tr h="801859">
                <a:tc>
                  <a:txBody>
                    <a:bodyPr/>
                    <a:lstStyle/>
                    <a:p>
                      <a:pPr marL="514350" lvl="0" indent="-514350" algn="l">
                        <a:buNone/>
                      </a:pPr>
                      <a:r>
                        <a:rPr lang="en-US" sz="1400" b="1" dirty="0" smtClean="0"/>
                        <a:t>Microbiology</a:t>
                      </a:r>
                    </a:p>
                    <a:p>
                      <a:pPr algn="l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US" sz="1400" b="1" dirty="0" smtClean="0"/>
                        <a:t>Epidemiology &amp; Public Health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US" sz="1400" b="1" dirty="0" smtClean="0"/>
                        <a:t>Pharmacology &amp; Toxicology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US" sz="1400" b="1" dirty="0" smtClean="0"/>
                        <a:t>Fisheries &amp;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/>
                        <a:t>Aquaculture</a:t>
                      </a:r>
                    </a:p>
                    <a:p>
                      <a:pPr algn="l"/>
                      <a:endParaRPr lang="en-US" sz="1400" b="1" dirty="0"/>
                    </a:p>
                  </a:txBody>
                  <a:tcPr/>
                </a:tc>
              </a:tr>
              <a:tr h="5679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Pathology</a:t>
                      </a:r>
                    </a:p>
                    <a:p>
                      <a:pPr algn="l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Animal Nutrition </a:t>
                      </a:r>
                    </a:p>
                    <a:p>
                      <a:pPr algn="l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Physiology</a:t>
                      </a:r>
                    </a:p>
                    <a:p>
                      <a:pPr algn="l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Molecular Biology &amp; Biotechnology</a:t>
                      </a:r>
                      <a:endParaRPr lang="en-US" sz="1400" b="1" dirty="0"/>
                    </a:p>
                  </a:txBody>
                  <a:tcPr/>
                </a:tc>
              </a:tr>
              <a:tr h="5679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/>
                        <a:t>Parasitology</a:t>
                      </a:r>
                      <a:endParaRPr lang="en-US" sz="1400" b="1" dirty="0" smtClean="0"/>
                    </a:p>
                    <a:p>
                      <a:pPr algn="l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Poultry Production</a:t>
                      </a:r>
                    </a:p>
                    <a:p>
                      <a:pPr algn="l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Anatomy &amp; Histology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Forensic Sciences</a:t>
                      </a:r>
                    </a:p>
                    <a:p>
                      <a:pPr algn="l"/>
                      <a:endParaRPr lang="en-US" sz="1400" b="1" dirty="0"/>
                    </a:p>
                  </a:txBody>
                  <a:tcPr/>
                </a:tc>
              </a:tr>
              <a:tr h="8018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Theriogenology</a:t>
                      </a:r>
                    </a:p>
                    <a:p>
                      <a:pPr algn="l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Livestock Production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(ABG + LM)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Food Science &amp; Human Nutrition</a:t>
                      </a:r>
                    </a:p>
                    <a:p>
                      <a:pPr algn="l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Bioinformatics</a:t>
                      </a:r>
                    </a:p>
                    <a:p>
                      <a:pPr algn="l"/>
                      <a:endParaRPr lang="en-US" sz="1400" b="1" dirty="0"/>
                    </a:p>
                  </a:txBody>
                  <a:tcPr/>
                </a:tc>
              </a:tr>
              <a:tr h="8018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CMS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( Medicine + Surgery)</a:t>
                      </a:r>
                    </a:p>
                    <a:p>
                      <a:pPr algn="l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Dairy Technology</a:t>
                      </a:r>
                    </a:p>
                    <a:p>
                      <a:pPr algn="l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Wildlife &amp; Ecology</a:t>
                      </a:r>
                    </a:p>
                    <a:p>
                      <a:pPr algn="l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Pharmaceutical Sciences</a:t>
                      </a:r>
                    </a:p>
                    <a:p>
                      <a:pPr algn="l"/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66FF"/>
                </a:solidFill>
              </a:rPr>
              <a:t>Programs</a:t>
            </a:r>
            <a:endParaRPr lang="en-US" dirty="0">
              <a:solidFill>
                <a:srgbClr val="00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752603"/>
          <a:ext cx="70104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</a:tblGrid>
              <a:tr h="929022">
                <a:tc gridSpan="4">
                  <a:txBody>
                    <a:bodyPr/>
                    <a:lstStyle/>
                    <a:p>
                      <a:pPr marL="514350" marR="0" lvl="0" indent="-5143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 Ph D</a:t>
                      </a:r>
                    </a:p>
                    <a:p>
                      <a:pPr marL="514350" lvl="0" indent="-514350" algn="l">
                        <a:buNone/>
                      </a:pPr>
                      <a:endParaRPr lang="en-US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endParaRPr lang="en-US" sz="1400" dirty="0" smtClean="0"/>
                    </a:p>
                  </a:txBody>
                  <a:tcPr/>
                </a:tc>
              </a:tr>
              <a:tr h="652232">
                <a:tc>
                  <a:txBody>
                    <a:bodyPr/>
                    <a:lstStyle/>
                    <a:p>
                      <a:pPr marL="514350" lvl="0" indent="-514350" algn="l">
                        <a:buNone/>
                      </a:pPr>
                      <a:r>
                        <a:rPr lang="en-US" sz="1400" b="1" dirty="0" smtClean="0"/>
                        <a:t>Microbiology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US" sz="1400" b="1" dirty="0" smtClean="0"/>
                        <a:t>Epidemiology &amp; Public Health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US" sz="1400" b="1" dirty="0" smtClean="0"/>
                        <a:t>Pharmacology &amp; Toxicology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US" sz="1400" b="1" dirty="0" smtClean="0"/>
                        <a:t>Fisheries &amp;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/>
                        <a:t>Aquaculture</a:t>
                      </a:r>
                    </a:p>
                  </a:txBody>
                  <a:tcPr/>
                </a:tc>
              </a:tr>
              <a:tr h="6522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Pathology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Animal Nutrition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Physiology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Molecular Biology &amp; Biotechnology</a:t>
                      </a:r>
                      <a:endParaRPr lang="en-US" sz="1400" b="1" dirty="0"/>
                    </a:p>
                  </a:txBody>
                  <a:tcPr/>
                </a:tc>
              </a:tr>
              <a:tr h="8050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/>
                        <a:t>Parasitology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Poultry Production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Anatomy &amp; Histology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Wildlife &amp; Ecology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</a:txBody>
                  <a:tcPr/>
                </a:tc>
              </a:tr>
              <a:tr h="8050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Theriogenology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Livestock Production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(ABG + LM)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Food Science &amp; Human Nutrition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Dairy Technology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</a:txBody>
                  <a:tcPr/>
                </a:tc>
              </a:tr>
              <a:tr h="652232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CMS ( Medicine + Surgery)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905000"/>
                <a:gridCol w="2057400"/>
                <a:gridCol w="20574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Current Faculty Status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Designation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 leave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Available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Professor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Associate Professors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Assistant Professors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Lecturers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224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66FF"/>
                </a:solidFill>
              </a:rPr>
              <a:t>Teacher and Course Evaluation (2012)</a:t>
            </a:r>
            <a:endParaRPr lang="en-US" sz="3600" b="1" dirty="0">
              <a:solidFill>
                <a:srgbClr val="0066FF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828800"/>
          <a:ext cx="8077200" cy="3216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7111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Semester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Teachers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Subjects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of Students</a:t>
                      </a:r>
                      <a:endParaRPr lang="en-US" dirty="0"/>
                    </a:p>
                  </a:txBody>
                  <a:tcPr/>
                </a:tc>
              </a:tr>
              <a:tr h="8128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Semester I</a:t>
                      </a:r>
                    </a:p>
                    <a:p>
                      <a:pPr algn="ctr"/>
                      <a:r>
                        <a:rPr lang="en-US" dirty="0" smtClean="0"/>
                        <a:t>(Final Term)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13282</a:t>
                      </a:r>
                      <a:endParaRPr lang="en-US" dirty="0"/>
                    </a:p>
                  </a:txBody>
                  <a:tcPr/>
                </a:tc>
              </a:tr>
              <a:tr h="7757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Semester II</a:t>
                      </a:r>
                    </a:p>
                    <a:p>
                      <a:pPr algn="ctr"/>
                      <a:r>
                        <a:rPr lang="en-US" dirty="0" smtClean="0"/>
                        <a:t>(Mid Term)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13874</a:t>
                      </a:r>
                      <a:endParaRPr lang="en-US" dirty="0"/>
                    </a:p>
                  </a:txBody>
                  <a:tcPr/>
                </a:tc>
              </a:tr>
              <a:tr h="91651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Semester II</a:t>
                      </a:r>
                    </a:p>
                    <a:p>
                      <a:pPr algn="ctr"/>
                      <a:r>
                        <a:rPr lang="en-US" dirty="0" smtClean="0"/>
                        <a:t>(Final Term)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14790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b="1" dirty="0" smtClean="0">
                <a:solidFill>
                  <a:srgbClr val="0066FF"/>
                </a:solidFill>
              </a:rPr>
              <a:t>Problems Encountered in Conducting Evaluations</a:t>
            </a:r>
            <a:endParaRPr lang="en-US" sz="3000" b="1" dirty="0">
              <a:solidFill>
                <a:srgbClr val="00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 response from students</a:t>
            </a:r>
          </a:p>
          <a:p>
            <a:r>
              <a:rPr lang="en-US" dirty="0" smtClean="0"/>
              <a:t>Less response from faculty </a:t>
            </a:r>
            <a:r>
              <a:rPr lang="en-US" sz="2400" dirty="0" smtClean="0"/>
              <a:t>(busy during semesters)</a:t>
            </a:r>
          </a:p>
          <a:p>
            <a:r>
              <a:rPr lang="en-US" dirty="0" smtClean="0"/>
              <a:t>Duplication of information </a:t>
            </a:r>
            <a:r>
              <a:rPr lang="en-US" sz="2400" dirty="0" smtClean="0"/>
              <a:t>(extra burden)</a:t>
            </a:r>
          </a:p>
          <a:p>
            <a:r>
              <a:rPr lang="en-US" dirty="0" smtClean="0"/>
              <a:t>Seriousness of students is questionable</a:t>
            </a:r>
          </a:p>
          <a:p>
            <a:r>
              <a:rPr lang="en-US" dirty="0" smtClean="0"/>
              <a:t>Chairman/Director is reluctant to share his/her report with faculty in case of low score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0066FF"/>
                </a:solidFill>
              </a:rPr>
              <a:t>Remedial Actions Taken on Weaknesses Identified</a:t>
            </a:r>
            <a:endParaRPr lang="en-US" sz="3000" b="1" dirty="0">
              <a:solidFill>
                <a:srgbClr val="00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Departmental/Institutional meetings</a:t>
            </a:r>
          </a:p>
          <a:p>
            <a:r>
              <a:rPr lang="en-US" dirty="0" smtClean="0"/>
              <a:t>Discuss  weaknesses identified</a:t>
            </a:r>
          </a:p>
          <a:p>
            <a:r>
              <a:rPr lang="en-US" dirty="0" smtClean="0"/>
              <a:t>Action plan prepared to solve the issues</a:t>
            </a:r>
          </a:p>
          <a:p>
            <a:r>
              <a:rPr lang="en-US" dirty="0" smtClean="0"/>
              <a:t>Matters pertaining to finance remain pending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a result</a:t>
            </a:r>
          </a:p>
          <a:p>
            <a:r>
              <a:rPr lang="en-US" dirty="0" smtClean="0"/>
              <a:t>Hands on training improved</a:t>
            </a:r>
          </a:p>
          <a:p>
            <a:r>
              <a:rPr lang="en-US" dirty="0" smtClean="0"/>
              <a:t>Departmental collaboration increased</a:t>
            </a:r>
          </a:p>
          <a:p>
            <a:r>
              <a:rPr lang="en-US" dirty="0" smtClean="0"/>
              <a:t>Students and teachers performance improved</a:t>
            </a:r>
          </a:p>
          <a:p>
            <a:endParaRPr lang="en-US" dirty="0" smtClean="0"/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392</Words>
  <Application>Microsoft Office PowerPoint</Application>
  <PresentationFormat>On-screen Show (4:3)</PresentationFormat>
  <Paragraphs>135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Quality Enhancement Cell  (18th Meeting of QECs Head) By Dr. Dawar Hameed Mughal Director (April 16, 2013) </vt:lpstr>
      <vt:lpstr>Programs</vt:lpstr>
      <vt:lpstr>Programs</vt:lpstr>
      <vt:lpstr>Programs</vt:lpstr>
      <vt:lpstr>Programs</vt:lpstr>
      <vt:lpstr>Slide 6</vt:lpstr>
      <vt:lpstr>Teacher and Course Evaluation (2012)</vt:lpstr>
      <vt:lpstr>Problems Encountered in Conducting Evaluations</vt:lpstr>
      <vt:lpstr>Remedial Actions Taken on Weaknesses Identified</vt:lpstr>
      <vt:lpstr>Good Practices 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Enhancement Cell</dc:title>
  <dc:creator/>
  <cp:lastModifiedBy>admin</cp:lastModifiedBy>
  <cp:revision>39</cp:revision>
  <dcterms:created xsi:type="dcterms:W3CDTF">2006-08-16T00:00:00Z</dcterms:created>
  <dcterms:modified xsi:type="dcterms:W3CDTF">2013-10-30T04:17:02Z</dcterms:modified>
</cp:coreProperties>
</file>